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48" r:id="rId1"/>
  </p:sldMasterIdLst>
  <p:notesMasterIdLst>
    <p:notesMasterId r:id="rId27"/>
  </p:notesMasterIdLst>
  <p:sldIdLst>
    <p:sldId id="297" r:id="rId2"/>
    <p:sldId id="310" r:id="rId3"/>
    <p:sldId id="319" r:id="rId4"/>
    <p:sldId id="305" r:id="rId5"/>
    <p:sldId id="314" r:id="rId6"/>
    <p:sldId id="327" r:id="rId7"/>
    <p:sldId id="329" r:id="rId8"/>
    <p:sldId id="328" r:id="rId9"/>
    <p:sldId id="316" r:id="rId10"/>
    <p:sldId id="322" r:id="rId11"/>
    <p:sldId id="317" r:id="rId12"/>
    <p:sldId id="324" r:id="rId13"/>
    <p:sldId id="326" r:id="rId14"/>
    <p:sldId id="321" r:id="rId15"/>
    <p:sldId id="325" r:id="rId16"/>
    <p:sldId id="320" r:id="rId17"/>
    <p:sldId id="298" r:id="rId18"/>
    <p:sldId id="296" r:id="rId19"/>
    <p:sldId id="286" r:id="rId20"/>
    <p:sldId id="293" r:id="rId21"/>
    <p:sldId id="294" r:id="rId22"/>
    <p:sldId id="295" r:id="rId23"/>
    <p:sldId id="303" r:id="rId24"/>
    <p:sldId id="300" r:id="rId25"/>
    <p:sldId id="304" r:id="rId26"/>
  </p:sldIdLst>
  <p:sldSz cx="12192000" cy="6858000"/>
  <p:notesSz cx="6735763" cy="9866313"/>
  <p:embeddedFontLst>
    <p:embeddedFont>
      <p:font typeface="Meiryo" panose="020B0604030504040204" pitchFamily="50" charset="-128"/>
      <p:regular r:id="rId28"/>
      <p:bold r:id="rId29"/>
      <p:italic r:id="rId30"/>
      <p:boldItalic r:id="rId31"/>
    </p:embeddedFont>
    <p:embeddedFont>
      <p:font typeface="Meiryo" panose="020B0604030504040204" pitchFamily="50" charset="-128"/>
      <p:regular r:id="rId28"/>
      <p:bold r:id="rId29"/>
      <p:italic r:id="rId30"/>
      <p:boldItalic r:id="rId31"/>
    </p:embeddedFont>
    <p:embeddedFont>
      <p:font typeface="Meiryo UI" panose="020B0604030504040204" pitchFamily="50" charset="-128"/>
      <p:regular r:id="rId32"/>
      <p:bold r:id="rId33"/>
      <p:italic r:id="rId34"/>
      <p:boldItalic r:id="rId35"/>
    </p:embeddedFont>
    <p:embeddedFont>
      <p:font typeface="Noto Sans JP" panose="020B0200000000000000" pitchFamily="50" charset="-128"/>
      <p:regular r:id="rId36"/>
      <p:bold r:id="rId37"/>
    </p:embeddedFont>
    <p:embeddedFont>
      <p:font typeface="Roboto" panose="02000000000000000000" pitchFamily="2" charset="0"/>
      <p:regular r:id="rId38"/>
      <p:bold r:id="rId39"/>
      <p:italic r:id="rId40"/>
      <p:boldItalic r:id="rId41"/>
    </p:embeddedFont>
    <p:embeddedFont>
      <p:font typeface="Segoe UI" panose="020B0502040204020203"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jLuBH3cdrttKC/1d9WrzbHC2J+K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C4CA68-08FF-92EC-D189-ED59C83E800C}" name="堀切 有美" initials="堀有" userId="S::horikiri-a@pca.co.jp::8f902cd3-8a0c-4cd9-b368-15f6a3df2215" providerId="AD"/>
  <p188:author id="{4CEEE37C-98AC-0380-99C5-B93A66BDFAAA}" name="酒井 裕美" initials="裕酒" userId="S::y-sakai@pca.co.jp::422d293b-ed6f-4cd0-9ecf-1a887f107dc4" providerId="AD"/>
  <p188:author id="{E29E64D0-DE3D-8369-220B-28050798C9E3}" name="sato_n" initials="s" userId="S::sato_n@works-hi.co.jp::a8be7f8e-2666-444c-819b-3ba25264d71e" providerId="AD"/>
  <p188:author id="{461103DB-01CE-2B96-2587-140A7FEC281D}" name="田邨 公伸" initials="田公" userId="S::ytamura@pca.co.jp::22894d8a-ee0f-4717-beae-7ee459167c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6F8"/>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8B24C5-58D8-4181-90D4-EBCB4A90B30C}" v="49" dt="2025-09-09T02:17:04.112"/>
    <p1510:client id="{B0CA176A-A11B-16E7-0DE5-5F3E6070183F}" v="9" dt="2025-09-09T05:55:51.765"/>
    <p1510:client id="{E46F3317-7962-4E1D-471E-848E3B88A71B}" v="2" dt="2025-09-09T04:31:53.33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088" autoAdjust="0"/>
  </p:normalViewPr>
  <p:slideViewPr>
    <p:cSldViewPr snapToGrid="0">
      <p:cViewPr varScale="1">
        <p:scale>
          <a:sx n="79" d="100"/>
          <a:sy n="79" d="100"/>
        </p:scale>
        <p:origin x="179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18830" cy="493316"/>
          </a:xfrm>
          <a:prstGeom prst="rect">
            <a:avLst/>
          </a:prstGeom>
          <a:noFill/>
          <a:ln>
            <a:noFill/>
          </a:ln>
        </p:spPr>
        <p:txBody>
          <a:bodyPr spcFirstLastPara="1" wrap="square" lIns="90900" tIns="45450" rIns="90900" bIns="454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5375" y="0"/>
            <a:ext cx="2918830" cy="493316"/>
          </a:xfrm>
          <a:prstGeom prst="rect">
            <a:avLst/>
          </a:prstGeom>
          <a:noFill/>
          <a:ln>
            <a:noFill/>
          </a:ln>
        </p:spPr>
        <p:txBody>
          <a:bodyPr spcFirstLastPara="1" wrap="square" lIns="90900" tIns="45450" rIns="90900" bIns="454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686499"/>
            <a:ext cx="5388610" cy="4439841"/>
          </a:xfrm>
          <a:prstGeom prst="rect">
            <a:avLst/>
          </a:prstGeom>
          <a:noFill/>
          <a:ln>
            <a:noFill/>
          </a:ln>
        </p:spPr>
        <p:txBody>
          <a:bodyPr spcFirstLastPara="1" wrap="square" lIns="90900" tIns="45450" rIns="90900" bIns="454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371285"/>
            <a:ext cx="2918830" cy="493316"/>
          </a:xfrm>
          <a:prstGeom prst="rect">
            <a:avLst/>
          </a:prstGeom>
          <a:noFill/>
          <a:ln>
            <a:noFill/>
          </a:ln>
        </p:spPr>
        <p:txBody>
          <a:bodyPr spcFirstLastPara="1" wrap="square" lIns="90900" tIns="45450" rIns="90900" bIns="454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5375" y="9371285"/>
            <a:ext cx="2918830" cy="493316"/>
          </a:xfrm>
          <a:prstGeom prst="rect">
            <a:avLst/>
          </a:prstGeom>
          <a:noFill/>
          <a:ln>
            <a:noFill/>
          </a:ln>
        </p:spPr>
        <p:txBody>
          <a:bodyPr spcFirstLastPara="1" wrap="square" lIns="90900" tIns="45450" rIns="90900" bIns="454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978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5ee6ca055f_0_92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5ee6ca055f_0_928:notes"/>
          <p:cNvSpPr txBox="1">
            <a:spLocks noGrp="1"/>
          </p:cNvSpPr>
          <p:nvPr>
            <p:ph type="body" idx="1"/>
          </p:nvPr>
        </p:nvSpPr>
        <p:spPr>
          <a:xfrm>
            <a:off x="673577" y="4686499"/>
            <a:ext cx="5388600" cy="4439700"/>
          </a:xfrm>
          <a:prstGeom prst="rect">
            <a:avLst/>
          </a:prstGeom>
        </p:spPr>
        <p:txBody>
          <a:bodyPr spcFirstLastPara="1" wrap="square" lIns="90900" tIns="45450" rIns="90900" bIns="45450" anchor="t" anchorCtr="0">
            <a:noAutofit/>
          </a:bodyPr>
          <a:lstStyle/>
          <a:p>
            <a:pPr marL="0" lvl="0" indent="0" algn="l" rtl="0">
              <a:spcBef>
                <a:spcPts val="0"/>
              </a:spcBef>
              <a:spcAft>
                <a:spcPts val="0"/>
              </a:spcAft>
              <a:buNone/>
            </a:pPr>
            <a:endParaRPr/>
          </a:p>
        </p:txBody>
      </p:sp>
      <p:sp>
        <p:nvSpPr>
          <p:cNvPr id="308" name="Google Shape;308;g25ee6ca055f_0_928:notes"/>
          <p:cNvSpPr txBox="1">
            <a:spLocks noGrp="1"/>
          </p:cNvSpPr>
          <p:nvPr>
            <p:ph type="sldNum" idx="12"/>
          </p:nvPr>
        </p:nvSpPr>
        <p:spPr>
          <a:xfrm>
            <a:off x="3815375" y="9371285"/>
            <a:ext cx="2918700" cy="493200"/>
          </a:xfrm>
          <a:prstGeom prst="rect">
            <a:avLst/>
          </a:prstGeom>
        </p:spPr>
        <p:txBody>
          <a:bodyPr spcFirstLastPara="1" wrap="square" lIns="90900" tIns="45450" rIns="90900" bIns="45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ja-JP"/>
              <a:t>21</a:t>
            </a:fld>
            <a:endParaRPr/>
          </a:p>
        </p:txBody>
      </p:sp>
    </p:spTree>
    <p:extLst>
      <p:ext uri="{BB962C8B-B14F-4D97-AF65-F5344CB8AC3E}">
        <p14:creationId xmlns:p14="http://schemas.microsoft.com/office/powerpoint/2010/main" val="1938644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5ee6ca055f_0_92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5ee6ca055f_0_928:notes"/>
          <p:cNvSpPr txBox="1">
            <a:spLocks noGrp="1"/>
          </p:cNvSpPr>
          <p:nvPr>
            <p:ph type="body" idx="1"/>
          </p:nvPr>
        </p:nvSpPr>
        <p:spPr>
          <a:xfrm>
            <a:off x="673577" y="4686499"/>
            <a:ext cx="5388600" cy="4439700"/>
          </a:xfrm>
          <a:prstGeom prst="rect">
            <a:avLst/>
          </a:prstGeom>
        </p:spPr>
        <p:txBody>
          <a:bodyPr spcFirstLastPara="1" wrap="square" lIns="90900" tIns="45450" rIns="90900" bIns="45450" anchor="t" anchorCtr="0">
            <a:noAutofit/>
          </a:bodyPr>
          <a:lstStyle/>
          <a:p>
            <a:pPr marL="0" lvl="0" indent="0" algn="l" rtl="0">
              <a:spcBef>
                <a:spcPts val="0"/>
              </a:spcBef>
              <a:spcAft>
                <a:spcPts val="0"/>
              </a:spcAft>
              <a:buNone/>
            </a:pPr>
            <a:endParaRPr/>
          </a:p>
        </p:txBody>
      </p:sp>
      <p:sp>
        <p:nvSpPr>
          <p:cNvPr id="308" name="Google Shape;308;g25ee6ca055f_0_928:notes"/>
          <p:cNvSpPr txBox="1">
            <a:spLocks noGrp="1"/>
          </p:cNvSpPr>
          <p:nvPr>
            <p:ph type="sldNum" idx="12"/>
          </p:nvPr>
        </p:nvSpPr>
        <p:spPr>
          <a:xfrm>
            <a:off x="3815375" y="9371285"/>
            <a:ext cx="2918700" cy="493200"/>
          </a:xfrm>
          <a:prstGeom prst="rect">
            <a:avLst/>
          </a:prstGeom>
        </p:spPr>
        <p:txBody>
          <a:bodyPr spcFirstLastPara="1" wrap="square" lIns="90900" tIns="45450" rIns="90900" bIns="45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ja-JP"/>
              <a:t>22</a:t>
            </a:fld>
            <a:endParaRPr/>
          </a:p>
        </p:txBody>
      </p:sp>
    </p:spTree>
    <p:extLst>
      <p:ext uri="{BB962C8B-B14F-4D97-AF65-F5344CB8AC3E}">
        <p14:creationId xmlns:p14="http://schemas.microsoft.com/office/powerpoint/2010/main" val="343033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55E4B-8DEC-AD83-1909-9A78FED1FC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E4DEC08-5D43-1F3A-14D6-D566786A04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C80CCF1-3A95-97E2-0CBE-277E9E6FCA9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66B70E6-320A-F4D2-7346-42B484442AD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046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A0D884B2-7756-4477-A3DD-0CF9F877C606}" type="slidenum">
              <a:rPr lang="ja-JP" altLang="en-US" smtClean="0"/>
              <a:pPr/>
              <a:t>9</a:t>
            </a:fld>
            <a:endParaRPr lang="ja-JP" altLang="en-US"/>
          </a:p>
        </p:txBody>
      </p:sp>
    </p:spTree>
    <p:extLst>
      <p:ext uri="{BB962C8B-B14F-4D97-AF65-F5344CB8AC3E}">
        <p14:creationId xmlns:p14="http://schemas.microsoft.com/office/powerpoint/2010/main" val="424698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026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0984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5ee6ca055f_0_92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5ee6ca055f_0_928:notes"/>
          <p:cNvSpPr txBox="1">
            <a:spLocks noGrp="1"/>
          </p:cNvSpPr>
          <p:nvPr>
            <p:ph type="body" idx="1"/>
          </p:nvPr>
        </p:nvSpPr>
        <p:spPr>
          <a:xfrm>
            <a:off x="673577" y="4686499"/>
            <a:ext cx="5388600" cy="4439700"/>
          </a:xfrm>
          <a:prstGeom prst="rect">
            <a:avLst/>
          </a:prstGeom>
        </p:spPr>
        <p:txBody>
          <a:bodyPr spcFirstLastPara="1" wrap="square" lIns="90900" tIns="45450" rIns="90900" bIns="45450" anchor="t" anchorCtr="0">
            <a:noAutofit/>
          </a:bodyPr>
          <a:lstStyle/>
          <a:p>
            <a:pPr marL="0" lvl="0" indent="0" algn="l" rtl="0">
              <a:spcBef>
                <a:spcPts val="0"/>
              </a:spcBef>
              <a:spcAft>
                <a:spcPts val="0"/>
              </a:spcAft>
              <a:buNone/>
            </a:pPr>
            <a:endParaRPr/>
          </a:p>
        </p:txBody>
      </p:sp>
      <p:sp>
        <p:nvSpPr>
          <p:cNvPr id="308" name="Google Shape;308;g25ee6ca055f_0_928:notes"/>
          <p:cNvSpPr txBox="1">
            <a:spLocks noGrp="1"/>
          </p:cNvSpPr>
          <p:nvPr>
            <p:ph type="sldNum" idx="12"/>
          </p:nvPr>
        </p:nvSpPr>
        <p:spPr>
          <a:xfrm>
            <a:off x="3815375" y="9371285"/>
            <a:ext cx="2918700" cy="493200"/>
          </a:xfrm>
          <a:prstGeom prst="rect">
            <a:avLst/>
          </a:prstGeom>
        </p:spPr>
        <p:txBody>
          <a:bodyPr spcFirstLastPara="1" wrap="square" lIns="90900" tIns="45450" rIns="90900" bIns="45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ja-JP"/>
              <a:t>17</a:t>
            </a:fld>
            <a:endParaRPr/>
          </a:p>
        </p:txBody>
      </p:sp>
    </p:spTree>
    <p:extLst>
      <p:ext uri="{BB962C8B-B14F-4D97-AF65-F5344CB8AC3E}">
        <p14:creationId xmlns:p14="http://schemas.microsoft.com/office/powerpoint/2010/main" val="795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5ee6ca055f_0_92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5ee6ca055f_0_928:notes"/>
          <p:cNvSpPr txBox="1">
            <a:spLocks noGrp="1"/>
          </p:cNvSpPr>
          <p:nvPr>
            <p:ph type="body" idx="1"/>
          </p:nvPr>
        </p:nvSpPr>
        <p:spPr>
          <a:xfrm>
            <a:off x="673577" y="4686499"/>
            <a:ext cx="5388600" cy="4439700"/>
          </a:xfrm>
          <a:prstGeom prst="rect">
            <a:avLst/>
          </a:prstGeom>
        </p:spPr>
        <p:txBody>
          <a:bodyPr spcFirstLastPara="1" wrap="square" lIns="90900" tIns="45450" rIns="90900" bIns="45450" anchor="t" anchorCtr="0">
            <a:noAutofit/>
          </a:bodyPr>
          <a:lstStyle/>
          <a:p>
            <a:pPr marL="0" lvl="0" indent="0" algn="l" rtl="0">
              <a:spcBef>
                <a:spcPts val="0"/>
              </a:spcBef>
              <a:spcAft>
                <a:spcPts val="0"/>
              </a:spcAft>
              <a:buNone/>
            </a:pPr>
            <a:endParaRPr/>
          </a:p>
        </p:txBody>
      </p:sp>
      <p:sp>
        <p:nvSpPr>
          <p:cNvPr id="308" name="Google Shape;308;g25ee6ca055f_0_928:notes"/>
          <p:cNvSpPr txBox="1">
            <a:spLocks noGrp="1"/>
          </p:cNvSpPr>
          <p:nvPr>
            <p:ph type="sldNum" idx="12"/>
          </p:nvPr>
        </p:nvSpPr>
        <p:spPr>
          <a:xfrm>
            <a:off x="3815375" y="9371285"/>
            <a:ext cx="2918700" cy="493200"/>
          </a:xfrm>
          <a:prstGeom prst="rect">
            <a:avLst/>
          </a:prstGeom>
        </p:spPr>
        <p:txBody>
          <a:bodyPr spcFirstLastPara="1" wrap="square" lIns="90900" tIns="45450" rIns="90900" bIns="45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ja-JP"/>
              <a:t>18</a:t>
            </a:fld>
            <a:endParaRPr/>
          </a:p>
        </p:txBody>
      </p:sp>
    </p:spTree>
    <p:extLst>
      <p:ext uri="{BB962C8B-B14F-4D97-AF65-F5344CB8AC3E}">
        <p14:creationId xmlns:p14="http://schemas.microsoft.com/office/powerpoint/2010/main" val="63125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5ee6ca055f_0_92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5ee6ca055f_0_928:notes"/>
          <p:cNvSpPr txBox="1">
            <a:spLocks noGrp="1"/>
          </p:cNvSpPr>
          <p:nvPr>
            <p:ph type="body" idx="1"/>
          </p:nvPr>
        </p:nvSpPr>
        <p:spPr>
          <a:xfrm>
            <a:off x="673577" y="4686499"/>
            <a:ext cx="5388600" cy="4439700"/>
          </a:xfrm>
          <a:prstGeom prst="rect">
            <a:avLst/>
          </a:prstGeom>
        </p:spPr>
        <p:txBody>
          <a:bodyPr spcFirstLastPara="1" wrap="square" lIns="90900" tIns="45450" rIns="90900" bIns="45450" anchor="t" anchorCtr="0">
            <a:noAutofit/>
          </a:bodyPr>
          <a:lstStyle/>
          <a:p>
            <a:pPr marL="0" lvl="0" indent="0" algn="l" rtl="0">
              <a:spcBef>
                <a:spcPts val="0"/>
              </a:spcBef>
              <a:spcAft>
                <a:spcPts val="0"/>
              </a:spcAft>
              <a:buNone/>
            </a:pPr>
            <a:endParaRPr/>
          </a:p>
        </p:txBody>
      </p:sp>
      <p:sp>
        <p:nvSpPr>
          <p:cNvPr id="308" name="Google Shape;308;g25ee6ca055f_0_928:notes"/>
          <p:cNvSpPr txBox="1">
            <a:spLocks noGrp="1"/>
          </p:cNvSpPr>
          <p:nvPr>
            <p:ph type="sldNum" idx="12"/>
          </p:nvPr>
        </p:nvSpPr>
        <p:spPr>
          <a:xfrm>
            <a:off x="3815375" y="9371285"/>
            <a:ext cx="2918700" cy="493200"/>
          </a:xfrm>
          <a:prstGeom prst="rect">
            <a:avLst/>
          </a:prstGeom>
        </p:spPr>
        <p:txBody>
          <a:bodyPr spcFirstLastPara="1" wrap="square" lIns="90900" tIns="45450" rIns="90900" bIns="45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ja-JP"/>
              <a:t>19</a:t>
            </a:fld>
            <a:endParaRPr/>
          </a:p>
        </p:txBody>
      </p:sp>
    </p:spTree>
    <p:extLst>
      <p:ext uri="{BB962C8B-B14F-4D97-AF65-F5344CB8AC3E}">
        <p14:creationId xmlns:p14="http://schemas.microsoft.com/office/powerpoint/2010/main" val="2688217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5ee6ca055f_0_92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5ee6ca055f_0_928:notes"/>
          <p:cNvSpPr txBox="1">
            <a:spLocks noGrp="1"/>
          </p:cNvSpPr>
          <p:nvPr>
            <p:ph type="body" idx="1"/>
          </p:nvPr>
        </p:nvSpPr>
        <p:spPr>
          <a:xfrm>
            <a:off x="673577" y="4686499"/>
            <a:ext cx="5388600" cy="4439700"/>
          </a:xfrm>
          <a:prstGeom prst="rect">
            <a:avLst/>
          </a:prstGeom>
        </p:spPr>
        <p:txBody>
          <a:bodyPr spcFirstLastPara="1" wrap="square" lIns="90900" tIns="45450" rIns="90900" bIns="45450" anchor="t" anchorCtr="0">
            <a:noAutofit/>
          </a:bodyPr>
          <a:lstStyle/>
          <a:p>
            <a:pPr marL="0" lvl="0" indent="0" algn="l" rtl="0">
              <a:spcBef>
                <a:spcPts val="0"/>
              </a:spcBef>
              <a:spcAft>
                <a:spcPts val="0"/>
              </a:spcAft>
              <a:buNone/>
            </a:pPr>
            <a:endParaRPr/>
          </a:p>
        </p:txBody>
      </p:sp>
      <p:sp>
        <p:nvSpPr>
          <p:cNvPr id="308" name="Google Shape;308;g25ee6ca055f_0_928:notes"/>
          <p:cNvSpPr txBox="1">
            <a:spLocks noGrp="1"/>
          </p:cNvSpPr>
          <p:nvPr>
            <p:ph type="sldNum" idx="12"/>
          </p:nvPr>
        </p:nvSpPr>
        <p:spPr>
          <a:xfrm>
            <a:off x="3815375" y="9371285"/>
            <a:ext cx="2918700" cy="493200"/>
          </a:xfrm>
          <a:prstGeom prst="rect">
            <a:avLst/>
          </a:prstGeom>
        </p:spPr>
        <p:txBody>
          <a:bodyPr spcFirstLastPara="1" wrap="square" lIns="90900" tIns="45450" rIns="90900" bIns="45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ja-JP"/>
              <a:t>20</a:t>
            </a:fld>
            <a:endParaRPr/>
          </a:p>
        </p:txBody>
      </p:sp>
    </p:spTree>
    <p:extLst>
      <p:ext uri="{BB962C8B-B14F-4D97-AF65-F5344CB8AC3E}">
        <p14:creationId xmlns:p14="http://schemas.microsoft.com/office/powerpoint/2010/main" val="796709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7"/>
        <p:cNvGrpSpPr/>
        <p:nvPr/>
      </p:nvGrpSpPr>
      <p:grpSpPr>
        <a:xfrm>
          <a:off x="0" y="0"/>
          <a:ext cx="0" cy="0"/>
          <a:chOff x="0" y="0"/>
          <a:chExt cx="0" cy="0"/>
        </a:xfrm>
      </p:grpSpPr>
      <p:sp>
        <p:nvSpPr>
          <p:cNvPr id="18" name="Google Shape;18;p61"/>
          <p:cNvSpPr txBox="1">
            <a:spLocks noGrp="1"/>
          </p:cNvSpPr>
          <p:nvPr>
            <p:ph type="title"/>
          </p:nvPr>
        </p:nvSpPr>
        <p:spPr>
          <a:xfrm>
            <a:off x="609600" y="37250"/>
            <a:ext cx="10972800" cy="63408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1"/>
          <p:cNvSpPr txBox="1">
            <a:spLocks noGrp="1"/>
          </p:cNvSpPr>
          <p:nvPr>
            <p:ph type="body" idx="1"/>
          </p:nvPr>
        </p:nvSpPr>
        <p:spPr>
          <a:xfrm>
            <a:off x="609600" y="980729"/>
            <a:ext cx="10972800" cy="514543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6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61"/>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8200" y="494281"/>
            <a:ext cx="10515600" cy="973681"/>
          </a:xfrm>
        </p:spPr>
        <p:txBody>
          <a:bodyPr>
            <a:normAutofit/>
          </a:bodyPr>
          <a:lstStyle>
            <a:lvl1pPr>
              <a:defRPr sz="4000">
                <a:latin typeface="Arial" panose="020B0604020202020204" pitchFamily="34" charset="0"/>
                <a:cs typeface="Arial" panose="020B0604020202020204" pitchFamily="34" charset="0"/>
              </a:defRPr>
            </a:lvl1pPr>
          </a:lstStyle>
          <a:p>
            <a:r>
              <a:rPr lang="ja-JP" altLang="en-US"/>
              <a:t>マスター タイトルの書式設定</a:t>
            </a:r>
            <a:endParaRPr lang="en-US"/>
          </a:p>
        </p:txBody>
      </p:sp>
      <p:sp>
        <p:nvSpPr>
          <p:cNvPr id="4" name="Date Placeholder 3"/>
          <p:cNvSpPr>
            <a:spLocks noGrp="1"/>
          </p:cNvSpPr>
          <p:nvPr>
            <p:ph type="dt" sz="half" idx="10"/>
          </p:nvPr>
        </p:nvSpPr>
        <p:spPr/>
        <p:txBody>
          <a:bodyPr/>
          <a:lstStyle/>
          <a:p>
            <a:fld id="{C7E352CD-32CA-4C0E-914B-6EE44C4CAFCC}"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E01AFB-559C-49C2-AF83-836728682562}" type="slidenum">
              <a:rPr kumimoji="1" lang="ja-JP" altLang="en-US" smtClean="0"/>
              <a:t>‹#›</a:t>
            </a:fld>
            <a:endParaRPr kumimoji="1" lang="ja-JP" altLang="en-US"/>
          </a:p>
        </p:txBody>
      </p:sp>
    </p:spTree>
    <p:extLst>
      <p:ext uri="{BB962C8B-B14F-4D97-AF65-F5344CB8AC3E}">
        <p14:creationId xmlns:p14="http://schemas.microsoft.com/office/powerpoint/2010/main" val="189713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44"/>
        <p:cNvGrpSpPr/>
        <p:nvPr/>
      </p:nvGrpSpPr>
      <p:grpSpPr>
        <a:xfrm>
          <a:off x="0" y="0"/>
          <a:ext cx="0" cy="0"/>
          <a:chOff x="0" y="0"/>
          <a:chExt cx="0" cy="0"/>
        </a:xfrm>
      </p:grpSpPr>
      <p:sp>
        <p:nvSpPr>
          <p:cNvPr id="45" name="Google Shape;45;p64"/>
          <p:cNvSpPr txBox="1">
            <a:spLocks noGrp="1"/>
          </p:cNvSpPr>
          <p:nvPr>
            <p:ph type="title"/>
          </p:nvPr>
        </p:nvSpPr>
        <p:spPr>
          <a:xfrm>
            <a:off x="609600" y="37250"/>
            <a:ext cx="10972800" cy="63408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7" name="Google Shape;47;p6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8" name="Google Shape;48;p6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4"/>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51"/>
        <p:cNvGrpSpPr/>
        <p:nvPr/>
      </p:nvGrpSpPr>
      <p:grpSpPr>
        <a:xfrm>
          <a:off x="0" y="0"/>
          <a:ext cx="0" cy="0"/>
          <a:chOff x="0" y="0"/>
          <a:chExt cx="0" cy="0"/>
        </a:xfrm>
      </p:grpSpPr>
      <p:sp>
        <p:nvSpPr>
          <p:cNvPr id="52" name="Google Shape;52;p65"/>
          <p:cNvSpPr txBox="1">
            <a:spLocks noGrp="1"/>
          </p:cNvSpPr>
          <p:nvPr>
            <p:ph type="title"/>
          </p:nvPr>
        </p:nvSpPr>
        <p:spPr>
          <a:xfrm>
            <a:off x="609600" y="37250"/>
            <a:ext cx="10972800" cy="63408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2800"/>
              <a:buFont typeface="Meiry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6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6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6" name="Google Shape;56;p6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7" name="Google Shape;57;p6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5"/>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60"/>
        <p:cNvGrpSpPr/>
        <p:nvPr/>
      </p:nvGrpSpPr>
      <p:grpSpPr>
        <a:xfrm>
          <a:off x="0" y="0"/>
          <a:ext cx="0" cy="0"/>
          <a:chOff x="0" y="0"/>
          <a:chExt cx="0" cy="0"/>
        </a:xfrm>
      </p:grpSpPr>
      <p:sp>
        <p:nvSpPr>
          <p:cNvPr id="61" name="Google Shape;61;p67"/>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Meiryo"/>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7"/>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67"/>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6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7"/>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7"/>
        <p:cNvGrpSpPr/>
        <p:nvPr/>
      </p:nvGrpSpPr>
      <p:grpSpPr>
        <a:xfrm>
          <a:off x="0" y="0"/>
          <a:ext cx="0" cy="0"/>
          <a:chOff x="0" y="0"/>
          <a:chExt cx="0" cy="0"/>
        </a:xfrm>
      </p:grpSpPr>
      <p:sp>
        <p:nvSpPr>
          <p:cNvPr id="68" name="Google Shape;68;p68"/>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Meiryo"/>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68"/>
          <p:cNvSpPr>
            <a:spLocks noGrp="1"/>
          </p:cNvSpPr>
          <p:nvPr>
            <p:ph type="pic" idx="2"/>
          </p:nvPr>
        </p:nvSpPr>
        <p:spPr>
          <a:xfrm>
            <a:off x="2389717" y="612775"/>
            <a:ext cx="7315200" cy="4114800"/>
          </a:xfrm>
          <a:prstGeom prst="rect">
            <a:avLst/>
          </a:prstGeom>
          <a:noFill/>
          <a:ln>
            <a:noFill/>
          </a:ln>
        </p:spPr>
      </p:sp>
      <p:sp>
        <p:nvSpPr>
          <p:cNvPr id="70" name="Google Shape;70;p68"/>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8"/>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74"/>
        <p:cNvGrpSpPr/>
        <p:nvPr/>
      </p:nvGrpSpPr>
      <p:grpSpPr>
        <a:xfrm>
          <a:off x="0" y="0"/>
          <a:ext cx="0" cy="0"/>
          <a:chOff x="0" y="0"/>
          <a:chExt cx="0" cy="0"/>
        </a:xfrm>
      </p:grpSpPr>
      <p:sp>
        <p:nvSpPr>
          <p:cNvPr id="75" name="Google Shape;75;p69"/>
          <p:cNvSpPr txBox="1">
            <a:spLocks noGrp="1"/>
          </p:cNvSpPr>
          <p:nvPr>
            <p:ph type="title"/>
          </p:nvPr>
        </p:nvSpPr>
        <p:spPr>
          <a:xfrm>
            <a:off x="609600" y="37250"/>
            <a:ext cx="10972800" cy="63408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9"/>
          <p:cNvSpPr txBox="1">
            <a:spLocks noGrp="1"/>
          </p:cNvSpPr>
          <p:nvPr>
            <p:ph type="body" idx="1"/>
          </p:nvPr>
        </p:nvSpPr>
        <p:spPr>
          <a:xfrm rot="5400000">
            <a:off x="3523283" y="-1932955"/>
            <a:ext cx="5145435"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9"/>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80"/>
        <p:cNvGrpSpPr/>
        <p:nvPr/>
      </p:nvGrpSpPr>
      <p:grpSpPr>
        <a:xfrm>
          <a:off x="0" y="0"/>
          <a:ext cx="0" cy="0"/>
          <a:chOff x="0" y="0"/>
          <a:chExt cx="0" cy="0"/>
        </a:xfrm>
      </p:grpSpPr>
      <p:sp>
        <p:nvSpPr>
          <p:cNvPr id="81" name="Google Shape;81;p70"/>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0"/>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0_説明スライド_メインメッセージ無">
  <p:cSld name="30_説明スライド_メインメッセージ無">
    <p:spTree>
      <p:nvGrpSpPr>
        <p:cNvPr id="1" name="Shape 86"/>
        <p:cNvGrpSpPr/>
        <p:nvPr/>
      </p:nvGrpSpPr>
      <p:grpSpPr>
        <a:xfrm>
          <a:off x="0" y="0"/>
          <a:ext cx="0" cy="0"/>
          <a:chOff x="0" y="0"/>
          <a:chExt cx="0" cy="0"/>
        </a:xfrm>
      </p:grpSpPr>
      <p:sp>
        <p:nvSpPr>
          <p:cNvPr id="87" name="Google Shape;87;g25ee6ca055f_0_512"/>
          <p:cNvSpPr txBox="1">
            <a:spLocks noGrp="1"/>
          </p:cNvSpPr>
          <p:nvPr>
            <p:ph type="title"/>
          </p:nvPr>
        </p:nvSpPr>
        <p:spPr>
          <a:xfrm>
            <a:off x="627331" y="440492"/>
            <a:ext cx="8017600" cy="327600"/>
          </a:xfrm>
          <a:prstGeom prst="rect">
            <a:avLst/>
          </a:prstGeom>
          <a:noFill/>
          <a:ln>
            <a:noFill/>
          </a:ln>
        </p:spPr>
        <p:txBody>
          <a:bodyPr spcFirstLastPara="1" wrap="square" lIns="91425" tIns="45700" rIns="91425" bIns="0" anchor="b" anchorCtr="0">
            <a:normAutofit/>
          </a:bodyPr>
          <a:lstStyle>
            <a:lvl1pPr lvl="0" algn="l" rtl="0">
              <a:spcBef>
                <a:spcPts val="0"/>
              </a:spcBef>
              <a:spcAft>
                <a:spcPts val="0"/>
              </a:spcAft>
              <a:buSzPts val="2800"/>
              <a:buNone/>
              <a:defRPr sz="2177" b="1">
                <a:solidFill>
                  <a:srgbClr val="004F94"/>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cxnSp>
        <p:nvCxnSpPr>
          <p:cNvPr id="88" name="Google Shape;88;g25ee6ca055f_0_512"/>
          <p:cNvCxnSpPr/>
          <p:nvPr/>
        </p:nvCxnSpPr>
        <p:spPr>
          <a:xfrm>
            <a:off x="627331" y="948158"/>
            <a:ext cx="8943200" cy="0"/>
          </a:xfrm>
          <a:prstGeom prst="straightConnector1">
            <a:avLst/>
          </a:prstGeom>
          <a:noFill/>
          <a:ln w="19050" cap="flat" cmpd="sng">
            <a:solidFill>
              <a:srgbClr val="004F94"/>
            </a:solidFill>
            <a:prstDash val="solid"/>
            <a:round/>
            <a:headEnd type="none" w="sm" len="sm"/>
            <a:tailEnd type="none" w="sm" len="sm"/>
          </a:ln>
        </p:spPr>
      </p:cxnSp>
      <p:sp>
        <p:nvSpPr>
          <p:cNvPr id="89" name="Google Shape;89;g25ee6ca055f_0_512"/>
          <p:cNvSpPr txBox="1">
            <a:spLocks noGrp="1"/>
          </p:cNvSpPr>
          <p:nvPr>
            <p:ph type="sldNum" idx="12"/>
          </p:nvPr>
        </p:nvSpPr>
        <p:spPr>
          <a:xfrm>
            <a:off x="9370647" y="6634460"/>
            <a:ext cx="2540000" cy="2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185" b="0" i="0" u="none" strike="noStrike" cap="none">
                <a:solidFill>
                  <a:schemeClr val="dk2"/>
                </a:solidFill>
                <a:latin typeface="Roboto"/>
                <a:ea typeface="Roboto"/>
                <a:cs typeface="Roboto"/>
                <a:sym typeface="Roboto"/>
              </a:defRPr>
            </a:lvl1pPr>
            <a:lvl2pPr marL="0" lvl="1" indent="0" algn="r" rtl="0">
              <a:spcBef>
                <a:spcPts val="0"/>
              </a:spcBef>
              <a:spcAft>
                <a:spcPts val="0"/>
              </a:spcAft>
              <a:buNone/>
              <a:defRPr sz="1185" b="0" i="0" u="none" strike="noStrike" cap="none">
                <a:solidFill>
                  <a:schemeClr val="dk2"/>
                </a:solidFill>
                <a:latin typeface="Roboto"/>
                <a:ea typeface="Roboto"/>
                <a:cs typeface="Roboto"/>
                <a:sym typeface="Roboto"/>
              </a:defRPr>
            </a:lvl2pPr>
            <a:lvl3pPr marL="0" lvl="2" indent="0" algn="r" rtl="0">
              <a:spcBef>
                <a:spcPts val="0"/>
              </a:spcBef>
              <a:spcAft>
                <a:spcPts val="0"/>
              </a:spcAft>
              <a:buNone/>
              <a:defRPr sz="1185" b="0" i="0" u="none" strike="noStrike" cap="none">
                <a:solidFill>
                  <a:schemeClr val="dk2"/>
                </a:solidFill>
                <a:latin typeface="Roboto"/>
                <a:ea typeface="Roboto"/>
                <a:cs typeface="Roboto"/>
                <a:sym typeface="Roboto"/>
              </a:defRPr>
            </a:lvl3pPr>
            <a:lvl4pPr marL="0" lvl="3" indent="0" algn="r" rtl="0">
              <a:spcBef>
                <a:spcPts val="0"/>
              </a:spcBef>
              <a:spcAft>
                <a:spcPts val="0"/>
              </a:spcAft>
              <a:buNone/>
              <a:defRPr sz="1185" b="0" i="0" u="none" strike="noStrike" cap="none">
                <a:solidFill>
                  <a:schemeClr val="dk2"/>
                </a:solidFill>
                <a:latin typeface="Roboto"/>
                <a:ea typeface="Roboto"/>
                <a:cs typeface="Roboto"/>
                <a:sym typeface="Roboto"/>
              </a:defRPr>
            </a:lvl4pPr>
            <a:lvl5pPr marL="0" lvl="4" indent="0" algn="r" rtl="0">
              <a:spcBef>
                <a:spcPts val="0"/>
              </a:spcBef>
              <a:spcAft>
                <a:spcPts val="0"/>
              </a:spcAft>
              <a:buNone/>
              <a:defRPr sz="1185" b="0" i="0" u="none" strike="noStrike" cap="none">
                <a:solidFill>
                  <a:schemeClr val="dk2"/>
                </a:solidFill>
                <a:latin typeface="Roboto"/>
                <a:ea typeface="Roboto"/>
                <a:cs typeface="Roboto"/>
                <a:sym typeface="Roboto"/>
              </a:defRPr>
            </a:lvl5pPr>
            <a:lvl6pPr marL="0" lvl="5" indent="0" algn="r" rtl="0">
              <a:spcBef>
                <a:spcPts val="0"/>
              </a:spcBef>
              <a:spcAft>
                <a:spcPts val="0"/>
              </a:spcAft>
              <a:buNone/>
              <a:defRPr sz="1185" b="0" i="0" u="none" strike="noStrike" cap="none">
                <a:solidFill>
                  <a:schemeClr val="dk2"/>
                </a:solidFill>
                <a:latin typeface="Roboto"/>
                <a:ea typeface="Roboto"/>
                <a:cs typeface="Roboto"/>
                <a:sym typeface="Roboto"/>
              </a:defRPr>
            </a:lvl6pPr>
            <a:lvl7pPr marL="0" lvl="6" indent="0" algn="r" rtl="0">
              <a:spcBef>
                <a:spcPts val="0"/>
              </a:spcBef>
              <a:spcAft>
                <a:spcPts val="0"/>
              </a:spcAft>
              <a:buNone/>
              <a:defRPr sz="1185" b="0" i="0" u="none" strike="noStrike" cap="none">
                <a:solidFill>
                  <a:schemeClr val="dk2"/>
                </a:solidFill>
                <a:latin typeface="Roboto"/>
                <a:ea typeface="Roboto"/>
                <a:cs typeface="Roboto"/>
                <a:sym typeface="Roboto"/>
              </a:defRPr>
            </a:lvl7pPr>
            <a:lvl8pPr marL="0" lvl="7" indent="0" algn="r" rtl="0">
              <a:spcBef>
                <a:spcPts val="0"/>
              </a:spcBef>
              <a:spcAft>
                <a:spcPts val="0"/>
              </a:spcAft>
              <a:buNone/>
              <a:defRPr sz="1185" b="0" i="0" u="none" strike="noStrike" cap="none">
                <a:solidFill>
                  <a:schemeClr val="dk2"/>
                </a:solidFill>
                <a:latin typeface="Roboto"/>
                <a:ea typeface="Roboto"/>
                <a:cs typeface="Roboto"/>
                <a:sym typeface="Roboto"/>
              </a:defRPr>
            </a:lvl8pPr>
            <a:lvl9pPr marL="0" lvl="8" indent="0" algn="r" rtl="0">
              <a:spcBef>
                <a:spcPts val="0"/>
              </a:spcBef>
              <a:spcAft>
                <a:spcPts val="0"/>
              </a:spcAft>
              <a:buNone/>
              <a:defRPr sz="1185" b="0" i="0" u="none" strike="noStrike" cap="none">
                <a:solidFill>
                  <a:schemeClr val="dk2"/>
                </a:solidFill>
                <a:latin typeface="Roboto"/>
                <a:ea typeface="Roboto"/>
                <a:cs typeface="Roboto"/>
                <a:sym typeface="Roboto"/>
              </a:defRPr>
            </a:lvl9pPr>
          </a:lstStyle>
          <a:p>
            <a:fld id="{00000000-1234-1234-1234-123412341234}" type="slidenum">
              <a:rPr lang="en-US" altLang="ja-JP" smtClean="0"/>
              <a:pPr/>
              <a:t>‹#›</a:t>
            </a:fld>
            <a:endParaRPr lang="ja-JP" altLang="en-US"/>
          </a:p>
        </p:txBody>
      </p:sp>
      <p:sp>
        <p:nvSpPr>
          <p:cNvPr id="90" name="Google Shape;90;g25ee6ca055f_0_512"/>
          <p:cNvSpPr txBox="1">
            <a:spLocks noGrp="1"/>
          </p:cNvSpPr>
          <p:nvPr>
            <p:ph type="body" idx="1"/>
          </p:nvPr>
        </p:nvSpPr>
        <p:spPr>
          <a:xfrm>
            <a:off x="627336" y="1219494"/>
            <a:ext cx="10892000" cy="177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435"/>
              </a:spcBef>
              <a:spcAft>
                <a:spcPts val="0"/>
              </a:spcAft>
              <a:buSzPts val="2400"/>
              <a:buNone/>
              <a:defRPr sz="2177">
                <a:solidFill>
                  <a:schemeClr val="dk1"/>
                </a:solidFill>
              </a:defRPr>
            </a:lvl1pPr>
            <a:lvl2pPr marL="914400" lvl="1" indent="-332295" algn="l" rtl="0">
              <a:spcBef>
                <a:spcPts val="327"/>
              </a:spcBef>
              <a:spcAft>
                <a:spcPts val="0"/>
              </a:spcAft>
              <a:buClr>
                <a:schemeClr val="dk1"/>
              </a:buClr>
              <a:buSzPts val="1633"/>
              <a:buChar char="–"/>
              <a:defRPr sz="1633">
                <a:solidFill>
                  <a:schemeClr val="dk1"/>
                </a:solidFill>
              </a:defRPr>
            </a:lvl2pPr>
            <a:lvl3pPr marL="1371600" lvl="2" indent="-332295" algn="l" rtl="0">
              <a:spcBef>
                <a:spcPts val="327"/>
              </a:spcBef>
              <a:spcAft>
                <a:spcPts val="0"/>
              </a:spcAft>
              <a:buClr>
                <a:schemeClr val="dk1"/>
              </a:buClr>
              <a:buSzPts val="1633"/>
              <a:buChar char="•"/>
              <a:defRPr sz="1633">
                <a:solidFill>
                  <a:schemeClr val="dk1"/>
                </a:solidFill>
              </a:defRPr>
            </a:lvl3pPr>
            <a:lvl4pPr marL="1828800" lvl="3" indent="-332295" algn="l" rtl="0">
              <a:spcBef>
                <a:spcPts val="327"/>
              </a:spcBef>
              <a:spcAft>
                <a:spcPts val="0"/>
              </a:spcAft>
              <a:buClr>
                <a:schemeClr val="dk1"/>
              </a:buClr>
              <a:buSzPts val="1633"/>
              <a:buChar char="–"/>
              <a:defRPr sz="1633">
                <a:solidFill>
                  <a:schemeClr val="dk1"/>
                </a:solidFill>
              </a:defRPr>
            </a:lvl4pPr>
            <a:lvl5pPr marL="2286000" lvl="4" indent="-332295" algn="l" rtl="0">
              <a:spcBef>
                <a:spcPts val="327"/>
              </a:spcBef>
              <a:spcAft>
                <a:spcPts val="0"/>
              </a:spcAft>
              <a:buClr>
                <a:schemeClr val="dk1"/>
              </a:buClr>
              <a:buSzPts val="1633"/>
              <a:buChar char="»"/>
              <a:defRPr sz="1633">
                <a:solidFill>
                  <a:schemeClr val="dk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pic>
        <p:nvPicPr>
          <p:cNvPr id="91" name="Google Shape;91;g25ee6ca055f_0_512" descr="ロゴ が含まれている画像&#10;&#10;自動的に生成された説明"/>
          <p:cNvPicPr preferRelativeResize="0"/>
          <p:nvPr/>
        </p:nvPicPr>
        <p:blipFill rotWithShape="1">
          <a:blip r:embed="rId2">
            <a:alphaModFix/>
          </a:blip>
          <a:srcRect l="2581" b="11551"/>
          <a:stretch/>
        </p:blipFill>
        <p:spPr>
          <a:xfrm>
            <a:off x="9543174" y="345715"/>
            <a:ext cx="2539749" cy="58589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9A407D-29CC-45AB-991F-2752D24EEDD5}" type="datetime1">
              <a:rPr kumimoji="1" lang="ja-JP" altLang="en-US" smtClean="0"/>
              <a:t>2025/9/9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E01AFB-559C-49C2-AF83-836728682562}" type="slidenum">
              <a:rPr kumimoji="1" lang="ja-JP" altLang="en-US" smtClean="0"/>
              <a:t>‹#›</a:t>
            </a:fld>
            <a:endParaRPr kumimoji="1" lang="ja-JP" altLang="en-US"/>
          </a:p>
        </p:txBody>
      </p:sp>
    </p:spTree>
    <p:extLst>
      <p:ext uri="{BB962C8B-B14F-4D97-AF65-F5344CB8AC3E}">
        <p14:creationId xmlns:p14="http://schemas.microsoft.com/office/powerpoint/2010/main" val="2894830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図 1" descr="図形&#10;&#10;自動的に生成された説明">
            <a:extLst>
              <a:ext uri="{FF2B5EF4-FFF2-40B4-BE49-F238E27FC236}">
                <a16:creationId xmlns:a16="http://schemas.microsoft.com/office/drawing/2014/main" id="{5AC5EAC6-1D80-9229-40EE-51B44260B9E8}"/>
              </a:ext>
            </a:extLst>
          </p:cNvPr>
          <p:cNvPicPr>
            <a:picLocks noChangeAspect="1"/>
          </p:cNvPicPr>
          <p:nvPr userDrawn="1"/>
        </p:nvPicPr>
        <p:blipFill>
          <a:blip r:embed="rId12"/>
          <a:stretch>
            <a:fillRect/>
          </a:stretch>
        </p:blipFill>
        <p:spPr>
          <a:xfrm>
            <a:off x="76269" y="9407"/>
            <a:ext cx="12192000" cy="6848593"/>
          </a:xfrm>
          <a:prstGeom prst="rect">
            <a:avLst/>
          </a:prstGeom>
        </p:spPr>
      </p:pic>
      <p:sp>
        <p:nvSpPr>
          <p:cNvPr id="10" name="Google Shape;10;p59"/>
          <p:cNvSpPr txBox="1">
            <a:spLocks noGrp="1"/>
          </p:cNvSpPr>
          <p:nvPr>
            <p:ph type="title"/>
          </p:nvPr>
        </p:nvSpPr>
        <p:spPr>
          <a:xfrm>
            <a:off x="609600" y="433501"/>
            <a:ext cx="10972800" cy="634082"/>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2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9"/>
          <p:cNvSpPr txBox="1">
            <a:spLocks noGrp="1"/>
          </p:cNvSpPr>
          <p:nvPr>
            <p:ph type="body" idx="1"/>
          </p:nvPr>
        </p:nvSpPr>
        <p:spPr>
          <a:xfrm>
            <a:off x="609600" y="980729"/>
            <a:ext cx="10972800" cy="514543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Meiryo"/>
                <a:ea typeface="Meiryo"/>
                <a:cs typeface="Meiryo"/>
                <a:sym typeface="Meiryo"/>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Meiryo"/>
                <a:ea typeface="Meiryo"/>
                <a:cs typeface="Meiryo"/>
                <a:sym typeface="Meiry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elaws.e-gov.go.jp/document?lawid=340AC0000000033#Mp-At_226"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faq.pca.jp/" TargetMode="External"/><Relationship Id="rId2" Type="http://schemas.openxmlformats.org/officeDocument/2006/relationships/hyperlink" Target="https://pca.jp/area_support/manual/payslip_staff/index.html" TargetMode="Externa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jpe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pca.jp/area_support/manual/pcaid/01_introduction/introduction_06.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D920894A-F1A3-40A3-A034-8234C01A318A}"/>
              </a:ext>
            </a:extLst>
          </p:cNvPr>
          <p:cNvSpPr txBox="1">
            <a:spLocks/>
          </p:cNvSpPr>
          <p:nvPr/>
        </p:nvSpPr>
        <p:spPr>
          <a:xfrm>
            <a:off x="771554" y="2353544"/>
            <a:ext cx="8534811" cy="14020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endParaRPr kumimoji="1" lang="en-US" altLang="ja-JP" sz="4000">
              <a:solidFill>
                <a:srgbClr val="5F5F5F"/>
              </a:solidFill>
              <a:latin typeface="Meiryo UI" panose="020B0604030504040204" pitchFamily="50" charset="-128"/>
              <a:ea typeface="Meiryo UI" panose="020B0604030504040204" pitchFamily="50" charset="-128"/>
            </a:endParaRPr>
          </a:p>
          <a:p>
            <a:pPr>
              <a:lnSpc>
                <a:spcPct val="120000"/>
              </a:lnSpc>
            </a:pPr>
            <a:r>
              <a:rPr kumimoji="1" lang="ja-JP" altLang="en-US" sz="4000">
                <a:solidFill>
                  <a:srgbClr val="5F5F5F"/>
                </a:solidFill>
                <a:latin typeface="Meiryo UI" panose="020B0604030504040204" pitchFamily="50" charset="-128"/>
                <a:ea typeface="Meiryo UI" panose="020B0604030504040204" pitchFamily="50" charset="-128"/>
              </a:rPr>
              <a:t>従業員様向け</a:t>
            </a:r>
            <a:br>
              <a:rPr kumimoji="1" lang="en-US" altLang="ja-JP" sz="4000">
                <a:solidFill>
                  <a:srgbClr val="5F5F5F"/>
                </a:solidFill>
                <a:latin typeface="Meiryo UI" panose="020B0604030504040204" pitchFamily="50" charset="-128"/>
                <a:ea typeface="Meiryo UI" panose="020B0604030504040204" pitchFamily="50" charset="-128"/>
              </a:rPr>
            </a:br>
            <a:r>
              <a:rPr kumimoji="1" lang="en-US" altLang="ja-JP" sz="3600">
                <a:solidFill>
                  <a:srgbClr val="5F5F5F"/>
                </a:solidFill>
                <a:latin typeface="Meiryo UI" panose="020B0604030504040204" pitchFamily="50" charset="-128"/>
                <a:ea typeface="Meiryo UI" panose="020B0604030504040204" pitchFamily="50" charset="-128"/>
              </a:rPr>
              <a:t>『PCA</a:t>
            </a:r>
            <a:r>
              <a:rPr lang="ja-JP" altLang="en-US" sz="3600">
                <a:solidFill>
                  <a:srgbClr val="5F5F5F"/>
                </a:solidFill>
                <a:latin typeface="Meiryo UI" panose="020B0604030504040204" pitchFamily="50" charset="-128"/>
                <a:ea typeface="Meiryo UI" panose="020B0604030504040204" pitchFamily="50" charset="-128"/>
              </a:rPr>
              <a:t> </a:t>
            </a:r>
            <a:r>
              <a:rPr kumimoji="1" lang="en-US" altLang="ja-JP" sz="3600">
                <a:solidFill>
                  <a:srgbClr val="5F5F5F"/>
                </a:solidFill>
                <a:latin typeface="Meiryo UI" panose="020B0604030504040204" pitchFamily="50" charset="-128"/>
                <a:ea typeface="Meiryo UI" panose="020B0604030504040204" pitchFamily="50" charset="-128"/>
              </a:rPr>
              <a:t>Hub </a:t>
            </a:r>
            <a:r>
              <a:rPr kumimoji="1" lang="ja-JP" altLang="en-US" sz="3600">
                <a:solidFill>
                  <a:srgbClr val="5F5F5F"/>
                </a:solidFill>
                <a:latin typeface="Meiryo UI" panose="020B0604030504040204" pitchFamily="50" charset="-128"/>
                <a:ea typeface="Meiryo UI" panose="020B0604030504040204" pitchFamily="50" charset="-128"/>
              </a:rPr>
              <a:t>給与明細</a:t>
            </a:r>
            <a:r>
              <a:rPr kumimoji="1" lang="en-US" altLang="ja-JP" sz="3600">
                <a:solidFill>
                  <a:srgbClr val="5F5F5F"/>
                </a:solidFill>
                <a:latin typeface="Meiryo UI" panose="020B0604030504040204" pitchFamily="50" charset="-128"/>
                <a:ea typeface="Meiryo UI" panose="020B0604030504040204" pitchFamily="50" charset="-128"/>
              </a:rPr>
              <a:t>』</a:t>
            </a:r>
            <a:r>
              <a:rPr kumimoji="1" lang="ja-JP" altLang="en-US" sz="3600">
                <a:solidFill>
                  <a:srgbClr val="5F5F5F"/>
                </a:solidFill>
                <a:latin typeface="Meiryo UI" panose="020B0604030504040204" pitchFamily="50" charset="-128"/>
                <a:ea typeface="Meiryo UI" panose="020B0604030504040204" pitchFamily="50" charset="-128"/>
              </a:rPr>
              <a:t>簡易運用マニュアル</a:t>
            </a:r>
            <a:endParaRPr kumimoji="1" lang="en-US" altLang="ja-JP" sz="3600">
              <a:solidFill>
                <a:srgbClr val="5F5F5F"/>
              </a:solidFill>
              <a:latin typeface="Meiryo UI" panose="020B0604030504040204" pitchFamily="50" charset="-128"/>
              <a:ea typeface="Meiryo UI" panose="020B0604030504040204" pitchFamily="50" charset="-128"/>
            </a:endParaRPr>
          </a:p>
        </p:txBody>
      </p:sp>
      <p:sp>
        <p:nvSpPr>
          <p:cNvPr id="5" name="字幕 2">
            <a:extLst>
              <a:ext uri="{FF2B5EF4-FFF2-40B4-BE49-F238E27FC236}">
                <a16:creationId xmlns:a16="http://schemas.microsoft.com/office/drawing/2014/main" id="{D44097F1-4967-4F79-B045-0F891C0F22A9}"/>
              </a:ext>
            </a:extLst>
          </p:cNvPr>
          <p:cNvSpPr txBox="1">
            <a:spLocks/>
          </p:cNvSpPr>
          <p:nvPr/>
        </p:nvSpPr>
        <p:spPr>
          <a:xfrm>
            <a:off x="2734551" y="5802823"/>
            <a:ext cx="7670962" cy="8512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Meiryo"/>
                <a:ea typeface="Meiryo"/>
                <a:cs typeface="Meiryo"/>
                <a:sym typeface="Meiryo"/>
              </a:defRPr>
            </a:lvl1pPr>
            <a:lvl2pPr marL="914400" marR="0" lvl="1"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Meiryo"/>
                <a:ea typeface="Meiryo"/>
                <a:cs typeface="Meiryo"/>
                <a:sym typeface="Meiryo"/>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6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6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14300" indent="0" algn="r">
              <a:buNone/>
            </a:pPr>
            <a:r>
              <a:rPr kumimoji="1" lang="ja-JP" altLang="en-US" b="1">
                <a:solidFill>
                  <a:srgbClr val="FF0000"/>
                </a:solidFill>
              </a:rPr>
              <a:t>会社名をご記載ください</a:t>
            </a:r>
            <a:endParaRPr kumimoji="1" lang="en-US" altLang="ja-JP" b="1">
              <a:solidFill>
                <a:srgbClr val="FF0000"/>
              </a:solidFill>
            </a:endParaRPr>
          </a:p>
        </p:txBody>
      </p:sp>
      <p:pic>
        <p:nvPicPr>
          <p:cNvPr id="7" name="図 6" descr="アイコン が含まれている画像&#10;&#10;自動的に生成された説明">
            <a:extLst>
              <a:ext uri="{FF2B5EF4-FFF2-40B4-BE49-F238E27FC236}">
                <a16:creationId xmlns:a16="http://schemas.microsoft.com/office/drawing/2014/main" id="{B3586A58-7181-46C3-9B8F-19ABF4F169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0413" y="3054584"/>
            <a:ext cx="2666133" cy="2666133"/>
          </a:xfrm>
          <a:prstGeom prst="rect">
            <a:avLst/>
          </a:prstGeom>
        </p:spPr>
      </p:pic>
      <p:pic>
        <p:nvPicPr>
          <p:cNvPr id="8" name="!!図形2" descr="テキスト&#10;&#10;自動的に生成された説明">
            <a:extLst>
              <a:ext uri="{FF2B5EF4-FFF2-40B4-BE49-F238E27FC236}">
                <a16:creationId xmlns:a16="http://schemas.microsoft.com/office/drawing/2014/main" id="{428FE7CC-C415-4128-8702-C458ACD73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7836" y="306345"/>
            <a:ext cx="3289919" cy="1308893"/>
          </a:xfrm>
          <a:prstGeom prst="rect">
            <a:avLst/>
          </a:prstGeom>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FDE0D97A-8F80-1C1B-9F3B-58975B5C270B}"/>
              </a:ext>
            </a:extLst>
          </p:cNvPr>
          <p:cNvPicPr>
            <a:picLocks noChangeAspect="1"/>
          </p:cNvPicPr>
          <p:nvPr/>
        </p:nvPicPr>
        <p:blipFill>
          <a:blip r:embed="rId4"/>
          <a:stretch>
            <a:fillRect/>
          </a:stretch>
        </p:blipFill>
        <p:spPr>
          <a:xfrm>
            <a:off x="562205" y="561451"/>
            <a:ext cx="1832401" cy="861384"/>
          </a:xfrm>
          <a:prstGeom prst="rect">
            <a:avLst/>
          </a:prstGeom>
        </p:spPr>
      </p:pic>
    </p:spTree>
    <p:extLst>
      <p:ext uri="{BB962C8B-B14F-4D97-AF65-F5344CB8AC3E}">
        <p14:creationId xmlns:p14="http://schemas.microsoft.com/office/powerpoint/2010/main" val="3461548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BDCF33-623E-4D54-8327-F6F72FED626D}"/>
              </a:ext>
            </a:extLst>
          </p:cNvPr>
          <p:cNvSpPr>
            <a:spLocks noGrp="1"/>
          </p:cNvSpPr>
          <p:nvPr>
            <p:ph type="title"/>
          </p:nvPr>
        </p:nvSpPr>
        <p:spPr>
          <a:xfrm>
            <a:off x="251791" y="403539"/>
            <a:ext cx="10515600" cy="519510"/>
          </a:xfrm>
        </p:spPr>
        <p:txBody>
          <a:bodyPr>
            <a:normAutofit/>
          </a:bodyPr>
          <a:lstStyle/>
          <a:p>
            <a:r>
              <a:rPr kumimoji="1" lang="en-US" altLang="ja-JP" sz="2800">
                <a:latin typeface="メイリオ" panose="020B0604030504040204" pitchFamily="50" charset="-128"/>
                <a:ea typeface="メイリオ" panose="020B0604030504040204" pitchFamily="50" charset="-128"/>
                <a:cs typeface="ZWAdobeF" pitchFamily="2" charset="0"/>
              </a:rPr>
              <a:t>【</a:t>
            </a:r>
            <a:r>
              <a:rPr kumimoji="1" lang="ja-JP" altLang="en-US" sz="2800">
                <a:latin typeface="メイリオ" panose="020B0604030504040204" pitchFamily="50" charset="-128"/>
                <a:ea typeface="メイリオ" panose="020B0604030504040204" pitchFamily="50" charset="-128"/>
                <a:cs typeface="ZWAdobeF" pitchFamily="2" charset="0"/>
              </a:rPr>
              <a:t>参考</a:t>
            </a:r>
            <a:r>
              <a:rPr kumimoji="1" lang="en-US" altLang="ja-JP" sz="2800">
                <a:latin typeface="メイリオ" panose="020B0604030504040204" pitchFamily="50" charset="-128"/>
                <a:ea typeface="メイリオ" panose="020B0604030504040204" pitchFamily="50" charset="-128"/>
                <a:cs typeface="ZWAdobeF" pitchFamily="2" charset="0"/>
              </a:rPr>
              <a:t>】</a:t>
            </a:r>
            <a:r>
              <a:rPr kumimoji="1" lang="ja-JP" altLang="en-US" sz="2800">
                <a:latin typeface="メイリオ" panose="020B0604030504040204" pitchFamily="50" charset="-128"/>
                <a:ea typeface="メイリオ" panose="020B0604030504040204" pitchFamily="50" charset="-128"/>
                <a:cs typeface="ZWAdobeF" pitchFamily="2" charset="0"/>
              </a:rPr>
              <a:t>同意の必要性</a:t>
            </a:r>
          </a:p>
        </p:txBody>
      </p:sp>
      <p:sp>
        <p:nvSpPr>
          <p:cNvPr id="3" name="スライド番号プレースホルダー 2">
            <a:extLst>
              <a:ext uri="{FF2B5EF4-FFF2-40B4-BE49-F238E27FC236}">
                <a16:creationId xmlns:a16="http://schemas.microsoft.com/office/drawing/2014/main" id="{5CABA5D8-A57F-4BC5-A9AF-BFDD8152D1D0}"/>
              </a:ext>
            </a:extLst>
          </p:cNvPr>
          <p:cNvSpPr>
            <a:spLocks noGrp="1"/>
          </p:cNvSpPr>
          <p:nvPr>
            <p:ph type="sldNum" sz="quarter" idx="12"/>
          </p:nvPr>
        </p:nvSpPr>
        <p:spPr/>
        <p:txBody>
          <a:bodyPr/>
          <a:lstStyle/>
          <a:p>
            <a:fld id="{8DE01AFB-559C-49C2-AF83-836728682562}" type="slidenum">
              <a:rPr kumimoji="1" lang="ja-JP" altLang="en-US" smtClean="0"/>
              <a:t>9</a:t>
            </a:fld>
            <a:endParaRPr kumimoji="1" lang="ja-JP" altLang="en-US"/>
          </a:p>
        </p:txBody>
      </p:sp>
      <p:sp>
        <p:nvSpPr>
          <p:cNvPr id="9" name="テキスト ボックス 8">
            <a:extLst>
              <a:ext uri="{FF2B5EF4-FFF2-40B4-BE49-F238E27FC236}">
                <a16:creationId xmlns:a16="http://schemas.microsoft.com/office/drawing/2014/main" id="{A91A5761-DDD1-4A67-8681-43CD9FAEC4A0}"/>
              </a:ext>
            </a:extLst>
          </p:cNvPr>
          <p:cNvSpPr txBox="1"/>
          <p:nvPr/>
        </p:nvSpPr>
        <p:spPr>
          <a:xfrm>
            <a:off x="434473" y="1760931"/>
            <a:ext cx="11612750" cy="3354765"/>
          </a:xfrm>
          <a:prstGeom prst="rect">
            <a:avLst/>
          </a:prstGeom>
          <a:noFill/>
        </p:spPr>
        <p:txBody>
          <a:bodyPr wrap="square" rtlCol="0">
            <a:spAutoFit/>
          </a:bodyPr>
          <a:lstStyle/>
          <a:p>
            <a:pPr fontAlgn="base"/>
            <a:r>
              <a:rPr lang="ja-JP" altLang="en-US" sz="1600">
                <a:latin typeface="メイリオ" panose="020B0604030504040204" pitchFamily="50" charset="-128"/>
                <a:ea typeface="メイリオ" panose="020B0604030504040204" pitchFamily="50" charset="-128"/>
              </a:rPr>
              <a:t>第五編　雑則</a:t>
            </a:r>
          </a:p>
          <a:p>
            <a:pPr fontAlgn="base"/>
            <a:r>
              <a:rPr lang="ja-JP" altLang="en-US" sz="1600">
                <a:latin typeface="メイリオ" panose="020B0604030504040204" pitchFamily="50" charset="-128"/>
                <a:ea typeface="メイリオ" panose="020B0604030504040204" pitchFamily="50" charset="-128"/>
              </a:rPr>
              <a:t>第一章　支払調書の提出等の義務</a:t>
            </a:r>
          </a:p>
          <a:p>
            <a:pPr fontAlgn="base"/>
            <a:r>
              <a:rPr lang="ja-JP" altLang="en-US" sz="1600">
                <a:latin typeface="メイリオ" panose="020B0604030504040204" pitchFamily="50" charset="-128"/>
                <a:ea typeface="メイリオ" panose="020B0604030504040204" pitchFamily="50" charset="-128"/>
              </a:rPr>
              <a:t>（給与等、退職手当等又は公的年金等の支払明細書）</a:t>
            </a:r>
          </a:p>
          <a:p>
            <a:pPr fontAlgn="base"/>
            <a:r>
              <a:rPr lang="ja-JP" altLang="en-US" sz="1600">
                <a:latin typeface="メイリオ" panose="020B0604030504040204" pitchFamily="50" charset="-128"/>
                <a:ea typeface="メイリオ" panose="020B0604030504040204" pitchFamily="50" charset="-128"/>
              </a:rPr>
              <a:t>第二百三十一条　居住者に対し国内において給与等、退職手当等又は公的年金等の支払をする者は、財務省令で定めるところにより、その給与等、退職手当等又は公的年金等の金額その他必要な事項を記載した支払明細書を、その支払を受ける者に交付しなければならない。</a:t>
            </a:r>
          </a:p>
          <a:p>
            <a:pPr fontAlgn="base"/>
            <a:r>
              <a:rPr lang="ja-JP" altLang="en-US" sz="1600" b="1">
                <a:latin typeface="メイリオ" panose="020B0604030504040204" pitchFamily="50" charset="-128"/>
                <a:ea typeface="メイリオ" panose="020B0604030504040204" pitchFamily="50" charset="-128"/>
              </a:rPr>
              <a:t>２</a:t>
            </a:r>
            <a:r>
              <a:rPr lang="ja-JP" altLang="en-US" sz="1600">
                <a:latin typeface="メイリオ" panose="020B0604030504040204" pitchFamily="50" charset="-128"/>
                <a:ea typeface="メイリオ" panose="020B0604030504040204" pitchFamily="50" charset="-128"/>
              </a:rPr>
              <a:t>　前項の給与等、退職手当等又は公的年金等の支払をする者は、同項の規定による給与等、退職手当等又は公的年金等の支払明細書の交付に代えて、政令で定めるところにより、</a:t>
            </a:r>
            <a:r>
              <a:rPr lang="ja-JP" altLang="en-US" sz="1600" b="1">
                <a:solidFill>
                  <a:schemeClr val="accent5"/>
                </a:solidFill>
                <a:latin typeface="メイリオ" panose="020B0604030504040204" pitchFamily="50" charset="-128"/>
                <a:ea typeface="メイリオ" panose="020B0604030504040204" pitchFamily="50" charset="-128"/>
              </a:rPr>
              <a:t>当該給与等、</a:t>
            </a:r>
            <a:r>
              <a:rPr lang="ja-JP" altLang="en-US" sz="1600" b="1">
                <a:solidFill>
                  <a:srgbClr val="FF0000"/>
                </a:solidFill>
                <a:latin typeface="メイリオ" panose="020B0604030504040204" pitchFamily="50" charset="-128"/>
                <a:ea typeface="メイリオ" panose="020B0604030504040204" pitchFamily="50" charset="-128"/>
              </a:rPr>
              <a:t>退職手当等又は公的年金等の</a:t>
            </a:r>
            <a:r>
              <a:rPr lang="ja-JP" altLang="en-US" sz="1600" b="1">
                <a:solidFill>
                  <a:schemeClr val="accent5"/>
                </a:solidFill>
                <a:latin typeface="メイリオ" panose="020B0604030504040204" pitchFamily="50" charset="-128"/>
                <a:ea typeface="メイリオ" panose="020B0604030504040204" pitchFamily="50" charset="-128"/>
              </a:rPr>
              <a:t>支払を受ける者の承諾を得て、</a:t>
            </a:r>
            <a:r>
              <a:rPr lang="ja-JP" altLang="en-US" sz="1600" b="1">
                <a:solidFill>
                  <a:srgbClr val="FF0000"/>
                </a:solidFill>
                <a:latin typeface="メイリオ" panose="020B0604030504040204" pitchFamily="50" charset="-128"/>
                <a:ea typeface="メイリオ" panose="020B0604030504040204" pitchFamily="50" charset="-128"/>
              </a:rPr>
              <a:t>当該給与等、退職手当等又は公的年金等の支払明細書に記載すべき事項を</a:t>
            </a:r>
            <a:r>
              <a:rPr lang="ja-JP" altLang="en-US" sz="1600" b="1">
                <a:solidFill>
                  <a:schemeClr val="accent5"/>
                </a:solidFill>
                <a:latin typeface="メイリオ" panose="020B0604030504040204" pitchFamily="50" charset="-128"/>
                <a:ea typeface="メイリオ" panose="020B0604030504040204" pitchFamily="50" charset="-128"/>
              </a:rPr>
              <a:t>電磁的方法により提供することができる。</a:t>
            </a:r>
            <a:r>
              <a:rPr lang="ja-JP" altLang="en-US" sz="1600">
                <a:latin typeface="メイリオ" panose="020B0604030504040204" pitchFamily="50" charset="-128"/>
                <a:ea typeface="メイリオ" panose="020B0604030504040204" pitchFamily="50" charset="-128"/>
              </a:rPr>
              <a:t>ただし、当該給与等、退職手当等又は公的年金等の支払を受ける者の請求があるときは、当該給与等、退職手当等又は公的年金等の支払明細書を当該給与等、退職手当等又は公的年金等の支払を受ける者に交付しなければならない。</a:t>
            </a:r>
          </a:p>
          <a:p>
            <a:pPr fontAlgn="base"/>
            <a:r>
              <a:rPr lang="ja-JP" altLang="en-US" sz="1600" b="1">
                <a:latin typeface="メイリオ" panose="020B0604030504040204" pitchFamily="50" charset="-128"/>
                <a:ea typeface="メイリオ" panose="020B0604030504040204" pitchFamily="50" charset="-128"/>
              </a:rPr>
              <a:t>３</a:t>
            </a:r>
            <a:r>
              <a:rPr lang="ja-JP" altLang="en-US" sz="1600">
                <a:latin typeface="メイリオ" panose="020B0604030504040204" pitchFamily="50" charset="-128"/>
                <a:ea typeface="メイリオ" panose="020B0604030504040204" pitchFamily="50" charset="-128"/>
              </a:rPr>
              <a:t>　前項本文の場合において、同項の給与等、退職手当等又は公的年金等の支払をする者は、第一項の給与等、退職手当等又は公的年金等の支払明細書を交付したものとみなす。</a:t>
            </a:r>
            <a:endParaRPr lang="ja-JP" altLang="en-US" sz="1600">
              <a:effectLst/>
              <a:latin typeface="メイリオ" panose="020B0604030504040204" pitchFamily="50" charset="-128"/>
              <a:ea typeface="メイリオ" panose="020B0604030504040204" pitchFamily="50" charset="-128"/>
            </a:endParaRPr>
          </a:p>
        </p:txBody>
      </p:sp>
      <p:sp>
        <p:nvSpPr>
          <p:cNvPr id="14" name="四角形: 角を丸くする 3">
            <a:extLst>
              <a:ext uri="{FF2B5EF4-FFF2-40B4-BE49-F238E27FC236}">
                <a16:creationId xmlns:a16="http://schemas.microsoft.com/office/drawing/2014/main" id="{FE404BCC-8313-41A3-AFE9-A339110E3988}"/>
              </a:ext>
            </a:extLst>
          </p:cNvPr>
          <p:cNvSpPr/>
          <p:nvPr/>
        </p:nvSpPr>
        <p:spPr>
          <a:xfrm>
            <a:off x="354463" y="3251331"/>
            <a:ext cx="11686320" cy="973681"/>
          </a:xfrm>
          <a:prstGeom prst="roundRect">
            <a:avLst/>
          </a:prstGeom>
          <a:noFill/>
          <a:ln w="19050">
            <a:gradFill flip="none" rotWithShape="1">
              <a:gsLst>
                <a:gs pos="0">
                  <a:srgbClr val="00B0F0"/>
                </a:gs>
                <a:gs pos="88000">
                  <a:srgbClr val="00206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a:extLst>
              <a:ext uri="{FF2B5EF4-FFF2-40B4-BE49-F238E27FC236}">
                <a16:creationId xmlns:a16="http://schemas.microsoft.com/office/drawing/2014/main" id="{6EBDCF33-623E-4D54-8327-F6F72FED626D}"/>
              </a:ext>
            </a:extLst>
          </p:cNvPr>
          <p:cNvSpPr txBox="1">
            <a:spLocks/>
          </p:cNvSpPr>
          <p:nvPr/>
        </p:nvSpPr>
        <p:spPr>
          <a:xfrm>
            <a:off x="434473" y="805730"/>
            <a:ext cx="10800529" cy="9736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kern="1200">
                <a:solidFill>
                  <a:srgbClr val="5F5F5F"/>
                </a:solidFill>
                <a:latin typeface="Arial" panose="020B0604020202020204" pitchFamily="34" charset="0"/>
                <a:ea typeface="メイリオ" panose="020B0604030504040204" pitchFamily="50" charset="-128"/>
                <a:cs typeface="Arial" panose="020B0604020202020204" pitchFamily="34" charset="0"/>
              </a:defRPr>
            </a:lvl1pPr>
          </a:lstStyle>
          <a:p>
            <a:r>
              <a:rPr lang="ja-JP" altLang="en-US" sz="1800">
                <a:latin typeface="メイリオ" panose="020B0604030504040204" pitchFamily="50" charset="-128"/>
              </a:rPr>
              <a:t>所得税法第</a:t>
            </a:r>
            <a:r>
              <a:rPr lang="en-US" altLang="ja-JP" sz="1800">
                <a:latin typeface="メイリオ" panose="020B0604030504040204" pitchFamily="50" charset="-128"/>
              </a:rPr>
              <a:t>231</a:t>
            </a:r>
            <a:r>
              <a:rPr lang="ja-JP" altLang="en-US" sz="1800">
                <a:latin typeface="メイリオ" panose="020B0604030504040204" pitchFamily="50" charset="-128"/>
              </a:rPr>
              <a:t>条</a:t>
            </a:r>
            <a:r>
              <a:rPr lang="en-US" altLang="ja-JP" sz="1800">
                <a:latin typeface="メイリオ" panose="020B0604030504040204" pitchFamily="50" charset="-128"/>
              </a:rPr>
              <a:t>2</a:t>
            </a:r>
            <a:r>
              <a:rPr lang="ja-JP" altLang="en-US" sz="1800">
                <a:latin typeface="メイリオ" panose="020B0604030504040204" pitchFamily="50" charset="-128"/>
              </a:rPr>
              <a:t>項に記載があるように給与等の明細書を電磁的方法で提供する際は承諾を得る必要があります。</a:t>
            </a:r>
          </a:p>
        </p:txBody>
      </p:sp>
      <p:sp>
        <p:nvSpPr>
          <p:cNvPr id="17" name="タイトル 1">
            <a:extLst>
              <a:ext uri="{FF2B5EF4-FFF2-40B4-BE49-F238E27FC236}">
                <a16:creationId xmlns:a16="http://schemas.microsoft.com/office/drawing/2014/main" id="{6EBDCF33-623E-4D54-8327-F6F72FED626D}"/>
              </a:ext>
            </a:extLst>
          </p:cNvPr>
          <p:cNvSpPr txBox="1">
            <a:spLocks/>
          </p:cNvSpPr>
          <p:nvPr/>
        </p:nvSpPr>
        <p:spPr>
          <a:xfrm>
            <a:off x="2304834" y="5142943"/>
            <a:ext cx="10223544" cy="9736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kern="1200">
                <a:solidFill>
                  <a:srgbClr val="5F5F5F"/>
                </a:solidFill>
                <a:latin typeface="Arial" panose="020B0604020202020204" pitchFamily="34" charset="0"/>
                <a:ea typeface="メイリオ" panose="020B0604030504040204" pitchFamily="50" charset="-128"/>
                <a:cs typeface="Arial" panose="020B0604020202020204" pitchFamily="34" charset="0"/>
              </a:defRPr>
            </a:lvl1pPr>
          </a:lstStyle>
          <a:p>
            <a:r>
              <a:rPr lang="en-US" altLang="ja-JP" sz="1400">
                <a:latin typeface="メイリオ" panose="020B0604030504040204" pitchFamily="50" charset="-128"/>
              </a:rPr>
              <a:t>『PCA</a:t>
            </a:r>
            <a:r>
              <a:rPr lang="ja-JP" altLang="en-US" sz="1400">
                <a:latin typeface="メイリオ" panose="020B0604030504040204" pitchFamily="50" charset="-128"/>
              </a:rPr>
              <a:t> </a:t>
            </a:r>
            <a:r>
              <a:rPr lang="en-US" altLang="ja-JP" sz="1400">
                <a:latin typeface="メイリオ" panose="020B0604030504040204" pitchFamily="50" charset="-128"/>
              </a:rPr>
              <a:t>Hub</a:t>
            </a:r>
            <a:r>
              <a:rPr lang="ja-JP" altLang="en-US" sz="1400">
                <a:latin typeface="メイリオ" panose="020B0604030504040204" pitchFamily="50" charset="-128"/>
              </a:rPr>
              <a:t> 給与明細</a:t>
            </a:r>
            <a:r>
              <a:rPr lang="en-US" altLang="ja-JP" sz="1400">
                <a:latin typeface="メイリオ" panose="020B0604030504040204" pitchFamily="50" charset="-128"/>
              </a:rPr>
              <a:t>』</a:t>
            </a:r>
            <a:r>
              <a:rPr lang="ja-JP" altLang="en-US" sz="1400">
                <a:latin typeface="メイリオ" panose="020B0604030504040204" pitchFamily="50" charset="-128"/>
              </a:rPr>
              <a:t>では法令遵守のため、承諾を得られない従業員には給与明細配信が行えない仕様となっております。</a:t>
            </a:r>
            <a:endParaRPr lang="en-US" altLang="ja-JP" sz="1400">
              <a:latin typeface="メイリオ" panose="020B0604030504040204" pitchFamily="50" charset="-128"/>
            </a:endParaRPr>
          </a:p>
          <a:p>
            <a:r>
              <a:rPr lang="ja-JP" altLang="en-US" sz="1400">
                <a:latin typeface="メイリオ" panose="020B0604030504040204" pitchFamily="50" charset="-128"/>
              </a:rPr>
              <a:t>源泉徴収票を電磁的方法で提供する際も同様の承諾が必要となります。（所得税法</a:t>
            </a:r>
            <a:r>
              <a:rPr lang="en-US" altLang="ja-JP" sz="1400">
                <a:latin typeface="メイリオ" panose="020B0604030504040204" pitchFamily="50" charset="-128"/>
              </a:rPr>
              <a:t>226</a:t>
            </a:r>
            <a:r>
              <a:rPr lang="ja-JP" altLang="en-US" sz="1400">
                <a:latin typeface="メイリオ" panose="020B0604030504040204" pitchFamily="50" charset="-128"/>
              </a:rPr>
              <a:t>条</a:t>
            </a:r>
            <a:r>
              <a:rPr lang="en-US" altLang="ja-JP" sz="1400">
                <a:latin typeface="メイリオ" panose="020B0604030504040204" pitchFamily="50" charset="-128"/>
              </a:rPr>
              <a:t>4</a:t>
            </a:r>
            <a:r>
              <a:rPr lang="ja-JP" altLang="en-US" sz="1400">
                <a:latin typeface="メイリオ" panose="020B0604030504040204" pitchFamily="50" charset="-128"/>
              </a:rPr>
              <a:t>項）</a:t>
            </a:r>
            <a:endParaRPr lang="en-US" altLang="ja-JP" sz="1400">
              <a:latin typeface="メイリオ" panose="020B0604030504040204" pitchFamily="50" charset="-128"/>
            </a:endParaRPr>
          </a:p>
          <a:p>
            <a:r>
              <a:rPr lang="ja-JP" altLang="en-US" sz="1400">
                <a:latin typeface="メイリオ" panose="020B0604030504040204" pitchFamily="50" charset="-128"/>
              </a:rPr>
              <a:t>詳しくは以下のサイトよりご確認ください。</a:t>
            </a:r>
            <a:endParaRPr lang="en-US" altLang="ja-JP" sz="1400">
              <a:latin typeface="メイリオ" panose="020B0604030504040204" pitchFamily="50" charset="-128"/>
            </a:endParaRPr>
          </a:p>
          <a:p>
            <a:endParaRPr lang="ja-JP" altLang="en-US" sz="1400">
              <a:latin typeface="メイリオ" panose="020B0604030504040204" pitchFamily="50" charset="-128"/>
            </a:endParaRPr>
          </a:p>
        </p:txBody>
      </p:sp>
      <p:sp>
        <p:nvSpPr>
          <p:cNvPr id="4" name="正方形/長方形 3"/>
          <p:cNvSpPr/>
          <p:nvPr/>
        </p:nvSpPr>
        <p:spPr>
          <a:xfrm>
            <a:off x="452077" y="5808847"/>
            <a:ext cx="9816660" cy="307777"/>
          </a:xfrm>
          <a:prstGeom prst="rect">
            <a:avLst/>
          </a:prstGeom>
        </p:spPr>
        <p:txBody>
          <a:bodyPr wrap="square">
            <a:spAutoFit/>
          </a:bodyPr>
          <a:lstStyle/>
          <a:p>
            <a:r>
              <a:rPr lang="en-US" altLang="ja-JP">
                <a:latin typeface="メイリオ" panose="020B0604030504040204" pitchFamily="50" charset="-128"/>
                <a:ea typeface="メイリオ" panose="020B0604030504040204" pitchFamily="50" charset="-128"/>
                <a:hlinkClick r:id="rId3"/>
              </a:rPr>
              <a:t>https://elaws.gov.go.jp/document?lawid=340AC0000000033#Mp-At_226</a:t>
            </a:r>
            <a:endParaRPr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390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3255601" y="1628960"/>
            <a:ext cx="2271617" cy="4750035"/>
          </a:xfrm>
          <a:prstGeom prst="roundRect">
            <a:avLst>
              <a:gd name="adj" fmla="val 474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33996" y="384897"/>
            <a:ext cx="10972800" cy="634082"/>
          </a:xfrm>
        </p:spPr>
        <p:txBody>
          <a:bodyPr>
            <a:normAutofit/>
          </a:bodyPr>
          <a:lstStyle/>
          <a:p>
            <a:r>
              <a:rPr kumimoji="1" lang="ja-JP" altLang="en-US"/>
              <a:t>明細の確認</a:t>
            </a:r>
          </a:p>
        </p:txBody>
      </p:sp>
      <p:sp>
        <p:nvSpPr>
          <p:cNvPr id="3" name="テキスト プレースホルダー 2"/>
          <p:cNvSpPr>
            <a:spLocks noGrp="1"/>
          </p:cNvSpPr>
          <p:nvPr>
            <p:ph type="body" idx="1"/>
          </p:nvPr>
        </p:nvSpPr>
        <p:spPr>
          <a:xfrm>
            <a:off x="402151" y="863187"/>
            <a:ext cx="11610090" cy="972798"/>
          </a:xfrm>
        </p:spPr>
        <p:txBody>
          <a:bodyPr>
            <a:normAutofit/>
          </a:bodyPr>
          <a:lstStyle/>
          <a:p>
            <a:pPr marL="50800" indent="0">
              <a:buNone/>
            </a:pPr>
            <a:r>
              <a:rPr kumimoji="1" lang="ja-JP" altLang="en-US" sz="1800"/>
              <a:t>明細の配信が行われた際には、登録しているメールアドレスにお知らせメールが届きます。</a:t>
            </a:r>
            <a:endParaRPr kumimoji="1" lang="en-US" altLang="ja-JP" sz="1800"/>
          </a:p>
        </p:txBody>
      </p:sp>
      <p:sp>
        <p:nvSpPr>
          <p:cNvPr id="5" name="スライド番号プレースホルダー 4"/>
          <p:cNvSpPr>
            <a:spLocks noGrp="1"/>
          </p:cNvSpPr>
          <p:nvPr>
            <p:ph type="sldNum" idx="12"/>
          </p:nvPr>
        </p:nvSpPr>
        <p:spPr>
          <a:xfrm>
            <a:off x="10810198" y="6732064"/>
            <a:ext cx="1187168" cy="131375"/>
          </a:xfrm>
        </p:spPr>
        <p:txBody>
          <a:bodyPr/>
          <a:lstStyle/>
          <a:p>
            <a:fld id="{00000000-1234-1234-1234-123412341234}" type="slidenum">
              <a:rPr lang="en-US" altLang="ja-JP" smtClean="0"/>
              <a:pPr/>
              <a:t>10</a:t>
            </a:fld>
            <a:endParaRPr lang="ja-JP" altLang="en-US"/>
          </a:p>
        </p:txBody>
      </p:sp>
      <p:sp>
        <p:nvSpPr>
          <p:cNvPr id="22" name="角丸四角形 21"/>
          <p:cNvSpPr/>
          <p:nvPr/>
        </p:nvSpPr>
        <p:spPr>
          <a:xfrm>
            <a:off x="8494807" y="1628960"/>
            <a:ext cx="2271617" cy="4750035"/>
          </a:xfrm>
          <a:prstGeom prst="roundRect">
            <a:avLst>
              <a:gd name="adj" fmla="val 474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テキスト プレースホルダー 3"/>
          <p:cNvSpPr>
            <a:spLocks noGrp="1"/>
          </p:cNvSpPr>
          <p:nvPr>
            <p:ph type="body" idx="2"/>
          </p:nvPr>
        </p:nvSpPr>
        <p:spPr>
          <a:xfrm>
            <a:off x="399802" y="1476892"/>
            <a:ext cx="2667360" cy="3425833"/>
          </a:xfrm>
        </p:spPr>
        <p:txBody>
          <a:bodyPr>
            <a:noAutofit/>
          </a:bodyPr>
          <a:lstStyle/>
          <a:p>
            <a:pPr marL="50800" indent="0">
              <a:buNone/>
            </a:pPr>
            <a:r>
              <a:rPr kumimoji="1" lang="ja-JP" altLang="en-US" sz="1600" dirty="0"/>
              <a:t>①明細が公開されますと、タイトル</a:t>
            </a:r>
            <a:r>
              <a:rPr kumimoji="1" lang="ja-JP" altLang="en-US" sz="1600" b="1" dirty="0">
                <a:solidFill>
                  <a:srgbClr val="FF0000"/>
                </a:solidFill>
              </a:rPr>
              <a:t>「</a:t>
            </a:r>
            <a:r>
              <a:rPr kumimoji="1" lang="en-US" altLang="ja-JP" sz="1600" b="1" dirty="0">
                <a:solidFill>
                  <a:srgbClr val="FF0000"/>
                </a:solidFill>
              </a:rPr>
              <a:t>※</a:t>
            </a:r>
            <a:r>
              <a:rPr kumimoji="1" lang="ja-JP" altLang="en-US" sz="1600" b="1" dirty="0">
                <a:solidFill>
                  <a:srgbClr val="FF0000"/>
                </a:solidFill>
              </a:rPr>
              <a:t>任意に設定できますのでご担当者様で修正ください（例）</a:t>
            </a:r>
            <a:r>
              <a:rPr kumimoji="1" lang="en-US" altLang="zh-TW" sz="1600" b="1" dirty="0">
                <a:solidFill>
                  <a:srgbClr val="FF0000"/>
                </a:solidFill>
              </a:rPr>
              <a:t>【PCA Hub </a:t>
            </a:r>
            <a:r>
              <a:rPr kumimoji="1" lang="zh-TW" altLang="en-US" sz="1600" b="1" dirty="0">
                <a:solidFill>
                  <a:srgbClr val="FF0000"/>
                </a:solidFill>
              </a:rPr>
              <a:t>給与明細</a:t>
            </a:r>
            <a:r>
              <a:rPr kumimoji="1" lang="en-US" altLang="zh-TW" sz="1600" b="1" dirty="0">
                <a:solidFill>
                  <a:srgbClr val="FF0000"/>
                </a:solidFill>
              </a:rPr>
              <a:t>】</a:t>
            </a:r>
            <a:r>
              <a:rPr kumimoji="1" lang="zh-TW" altLang="en-US" sz="1600" b="1" dirty="0">
                <a:solidFill>
                  <a:srgbClr val="FF0000"/>
                </a:solidFill>
              </a:rPr>
              <a:t>給与明細配信 </a:t>
            </a:r>
            <a:r>
              <a:rPr kumimoji="1" lang="en-US" altLang="zh-TW" sz="1600" b="1" dirty="0">
                <a:solidFill>
                  <a:srgbClr val="FF0000"/>
                </a:solidFill>
              </a:rPr>
              <a:t>2024</a:t>
            </a:r>
            <a:r>
              <a:rPr kumimoji="1" lang="zh-TW" altLang="en-US" sz="1600" b="1" dirty="0">
                <a:solidFill>
                  <a:srgbClr val="FF0000"/>
                </a:solidFill>
              </a:rPr>
              <a:t>年 </a:t>
            </a:r>
            <a:r>
              <a:rPr kumimoji="1" lang="en-US" altLang="zh-TW" sz="1600" b="1" dirty="0">
                <a:solidFill>
                  <a:srgbClr val="FF0000"/>
                </a:solidFill>
              </a:rPr>
              <a:t>2</a:t>
            </a:r>
            <a:r>
              <a:rPr kumimoji="1" lang="zh-TW" altLang="en-US" sz="1600" b="1" dirty="0">
                <a:solidFill>
                  <a:srgbClr val="FF0000"/>
                </a:solidFill>
              </a:rPr>
              <a:t>月分</a:t>
            </a:r>
            <a:r>
              <a:rPr kumimoji="1" lang="ja-JP" altLang="en-US" sz="1600" b="1" dirty="0">
                <a:solidFill>
                  <a:srgbClr val="FF0000"/>
                </a:solidFill>
              </a:rPr>
              <a:t>」</a:t>
            </a:r>
            <a:r>
              <a:rPr kumimoji="1" lang="ja-JP" altLang="en-US" sz="1600" dirty="0"/>
              <a:t>のメールが届きます。</a:t>
            </a:r>
            <a:endParaRPr kumimoji="1" lang="en-US" altLang="ja-JP" sz="1600" dirty="0"/>
          </a:p>
          <a:p>
            <a:pPr marL="50800" indent="0">
              <a:buNone/>
            </a:pPr>
            <a:r>
              <a:rPr kumimoji="1" lang="en-US" altLang="ja-JP" sz="1600" b="1" dirty="0">
                <a:solidFill>
                  <a:srgbClr val="FF0000"/>
                </a:solidFill>
              </a:rPr>
              <a:t>※</a:t>
            </a:r>
            <a:r>
              <a:rPr kumimoji="1" lang="ja-JP" altLang="en-US" sz="1600" b="1" dirty="0">
                <a:solidFill>
                  <a:srgbClr val="FF0000"/>
                </a:solidFill>
              </a:rPr>
              <a:t>文面も任意に設定できますので下記はご担当者様で修正ください。</a:t>
            </a:r>
            <a:r>
              <a:rPr kumimoji="1" lang="en-US" altLang="ja-JP" sz="1600" b="1" dirty="0">
                <a:solidFill>
                  <a:srgbClr val="FF0000"/>
                </a:solidFill>
              </a:rPr>
              <a:t>URL</a:t>
            </a:r>
            <a:r>
              <a:rPr kumimoji="1" lang="ja-JP" altLang="en-US" sz="1600" b="1" dirty="0">
                <a:solidFill>
                  <a:srgbClr val="FF0000"/>
                </a:solidFill>
              </a:rPr>
              <a:t>を記載しておくとログインがスムーズです。</a:t>
            </a:r>
            <a:endParaRPr kumimoji="1" lang="en-US" altLang="ja-JP" sz="1600" b="1" dirty="0">
              <a:solidFill>
                <a:srgbClr val="FF0000"/>
              </a:solidFill>
            </a:endParaRPr>
          </a:p>
          <a:p>
            <a:pPr marL="50800" indent="0">
              <a:buNone/>
            </a:pPr>
            <a:r>
              <a:rPr kumimoji="1" lang="ja-JP" altLang="en-US" sz="1600" b="1" dirty="0">
                <a:solidFill>
                  <a:srgbClr val="FF0000"/>
                </a:solidFill>
              </a:rPr>
              <a:t>（例）メール文中の公開先</a:t>
            </a:r>
            <a:r>
              <a:rPr kumimoji="1" lang="en-US" altLang="ja-JP" sz="1600" b="1" dirty="0">
                <a:solidFill>
                  <a:srgbClr val="FF0000"/>
                </a:solidFill>
              </a:rPr>
              <a:t>URL</a:t>
            </a:r>
            <a:r>
              <a:rPr kumimoji="1" lang="ja-JP" altLang="en-US" sz="1600" b="1" dirty="0">
                <a:solidFill>
                  <a:srgbClr val="FF0000"/>
                </a:solidFill>
              </a:rPr>
              <a:t>をクリックします。</a:t>
            </a:r>
            <a:endParaRPr kumimoji="1" lang="en-US" altLang="ja-JP" sz="1600" b="1" dirty="0">
              <a:solidFill>
                <a:srgbClr val="FF0000"/>
              </a:solidFill>
            </a:endParaRPr>
          </a:p>
          <a:p>
            <a:pPr marL="50800" indent="0">
              <a:buNone/>
            </a:pPr>
            <a:r>
              <a:rPr kumimoji="1" lang="ja-JP" altLang="en-US" sz="1600" b="1" dirty="0">
                <a:solidFill>
                  <a:srgbClr val="FF0000"/>
                </a:solidFill>
              </a:rPr>
              <a:t>公開先</a:t>
            </a:r>
            <a:r>
              <a:rPr kumimoji="1" lang="en-US" altLang="ja-JP" sz="1600" b="1" dirty="0">
                <a:solidFill>
                  <a:srgbClr val="FF0000"/>
                </a:solidFill>
              </a:rPr>
              <a:t>URL</a:t>
            </a:r>
            <a:r>
              <a:rPr kumimoji="1" lang="ja-JP" altLang="en-US" sz="1600" b="1" dirty="0">
                <a:solidFill>
                  <a:srgbClr val="FF0000"/>
                </a:solidFill>
              </a:rPr>
              <a:t>はかわりませんのでブックマーク登録もおすすめします。</a:t>
            </a:r>
          </a:p>
        </p:txBody>
      </p:sp>
      <p:sp>
        <p:nvSpPr>
          <p:cNvPr id="25" name="テキスト プレースホルダー 3"/>
          <p:cNvSpPr txBox="1">
            <a:spLocks/>
          </p:cNvSpPr>
          <p:nvPr/>
        </p:nvSpPr>
        <p:spPr>
          <a:xfrm>
            <a:off x="5904541" y="1484277"/>
            <a:ext cx="2473632" cy="34387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ja-JP" altLang="en-US" sz="1600" dirty="0"/>
              <a:t>②「</a:t>
            </a:r>
            <a:r>
              <a:rPr kumimoji="1" lang="en-US" altLang="ja-JP" sz="1600" dirty="0"/>
              <a:t>PCA</a:t>
            </a:r>
            <a:r>
              <a:rPr kumimoji="1" lang="ja-JP" altLang="en-US" sz="1600" dirty="0"/>
              <a:t> </a:t>
            </a:r>
            <a:r>
              <a:rPr kumimoji="1" lang="en-US" altLang="ja-JP" sz="1600" dirty="0"/>
              <a:t>Hub</a:t>
            </a:r>
            <a:r>
              <a:rPr kumimoji="1" lang="ja-JP" altLang="en-US" sz="1600" dirty="0"/>
              <a:t>」シリーズのログイン画面が表示されます。</a:t>
            </a:r>
            <a:endParaRPr kumimoji="1" lang="en-US" altLang="ja-JP" sz="1600" dirty="0"/>
          </a:p>
          <a:p>
            <a:pPr marL="50800" indent="0">
              <a:buFont typeface="Arial"/>
              <a:buNone/>
            </a:pPr>
            <a:endParaRPr kumimoji="1" lang="en-US" altLang="ja-JP" sz="1600" dirty="0"/>
          </a:p>
          <a:p>
            <a:pPr marL="50800" indent="0">
              <a:buFont typeface="Arial"/>
              <a:buNone/>
            </a:pPr>
            <a:r>
              <a:rPr kumimoji="1" lang="ja-JP" altLang="en-US" sz="1600" dirty="0"/>
              <a:t>事前に設定されたログイン方法でログインください。</a:t>
            </a:r>
          </a:p>
        </p:txBody>
      </p:sp>
      <p:pic>
        <p:nvPicPr>
          <p:cNvPr id="9" name="図 8">
            <a:extLst>
              <a:ext uri="{FF2B5EF4-FFF2-40B4-BE49-F238E27FC236}">
                <a16:creationId xmlns:a16="http://schemas.microsoft.com/office/drawing/2014/main" id="{D62CCD29-D095-6E2D-E80D-0D215DA32291}"/>
              </a:ext>
            </a:extLst>
          </p:cNvPr>
          <p:cNvPicPr>
            <a:picLocks noChangeAspect="1"/>
          </p:cNvPicPr>
          <p:nvPr/>
        </p:nvPicPr>
        <p:blipFill>
          <a:blip r:embed="rId3"/>
          <a:stretch>
            <a:fillRect/>
          </a:stretch>
        </p:blipFill>
        <p:spPr>
          <a:xfrm>
            <a:off x="3382961" y="1787266"/>
            <a:ext cx="2047875" cy="4429125"/>
          </a:xfrm>
          <a:prstGeom prst="rect">
            <a:avLst/>
          </a:prstGeom>
        </p:spPr>
      </p:pic>
      <p:pic>
        <p:nvPicPr>
          <p:cNvPr id="18" name="図 17">
            <a:extLst>
              <a:ext uri="{FF2B5EF4-FFF2-40B4-BE49-F238E27FC236}">
                <a16:creationId xmlns:a16="http://schemas.microsoft.com/office/drawing/2014/main" id="{A2355184-2897-D46A-AF78-9DA6FCABFED4}"/>
              </a:ext>
            </a:extLst>
          </p:cNvPr>
          <p:cNvPicPr>
            <a:picLocks noChangeAspect="1"/>
          </p:cNvPicPr>
          <p:nvPr/>
        </p:nvPicPr>
        <p:blipFill>
          <a:blip r:embed="rId4"/>
          <a:stretch>
            <a:fillRect/>
          </a:stretch>
        </p:blipFill>
        <p:spPr>
          <a:xfrm>
            <a:off x="8611440" y="1787265"/>
            <a:ext cx="2038350" cy="4429125"/>
          </a:xfrm>
          <a:prstGeom prst="rect">
            <a:avLst/>
          </a:prstGeom>
        </p:spPr>
      </p:pic>
    </p:spTree>
    <p:extLst>
      <p:ext uri="{BB962C8B-B14F-4D97-AF65-F5344CB8AC3E}">
        <p14:creationId xmlns:p14="http://schemas.microsoft.com/office/powerpoint/2010/main" val="1821991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488248" y="1684767"/>
            <a:ext cx="2271617" cy="4750035"/>
          </a:xfrm>
          <a:prstGeom prst="roundRect">
            <a:avLst>
              <a:gd name="adj" fmla="val 474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4" name="角丸四角形 23"/>
          <p:cNvSpPr/>
          <p:nvPr/>
        </p:nvSpPr>
        <p:spPr>
          <a:xfrm>
            <a:off x="1846780" y="1626794"/>
            <a:ext cx="2271617" cy="4750035"/>
          </a:xfrm>
          <a:prstGeom prst="roundRect">
            <a:avLst>
              <a:gd name="adj" fmla="val 474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33996" y="384897"/>
            <a:ext cx="10972800" cy="634082"/>
          </a:xfrm>
        </p:spPr>
        <p:txBody>
          <a:bodyPr>
            <a:normAutofit/>
          </a:bodyPr>
          <a:lstStyle/>
          <a:p>
            <a:r>
              <a:rPr kumimoji="1" lang="ja-JP" altLang="en-US"/>
              <a:t>ポータル画面</a:t>
            </a:r>
          </a:p>
        </p:txBody>
      </p:sp>
      <p:sp>
        <p:nvSpPr>
          <p:cNvPr id="3" name="テキスト プレースホルダー 2"/>
          <p:cNvSpPr>
            <a:spLocks noGrp="1"/>
          </p:cNvSpPr>
          <p:nvPr>
            <p:ph type="body" idx="1"/>
          </p:nvPr>
        </p:nvSpPr>
        <p:spPr>
          <a:xfrm>
            <a:off x="402151" y="863187"/>
            <a:ext cx="11610090" cy="972798"/>
          </a:xfrm>
        </p:spPr>
        <p:txBody>
          <a:bodyPr>
            <a:normAutofit/>
          </a:bodyPr>
          <a:lstStyle/>
          <a:p>
            <a:pPr marL="50800" indent="0">
              <a:buNone/>
            </a:pPr>
            <a:r>
              <a:rPr kumimoji="1" lang="ja-JP" altLang="en-US" sz="1800"/>
              <a:t>会社から配信される書類が表示される画面です。書類は暦年毎の事例列で表示されます。</a:t>
            </a:r>
          </a:p>
        </p:txBody>
      </p:sp>
      <p:sp>
        <p:nvSpPr>
          <p:cNvPr id="5" name="スライド番号プレースホルダー 4"/>
          <p:cNvSpPr>
            <a:spLocks noGrp="1"/>
          </p:cNvSpPr>
          <p:nvPr>
            <p:ph type="sldNum" idx="12"/>
          </p:nvPr>
        </p:nvSpPr>
        <p:spPr>
          <a:xfrm>
            <a:off x="10810198" y="6732064"/>
            <a:ext cx="1187168" cy="131375"/>
          </a:xfrm>
        </p:spPr>
        <p:txBody>
          <a:bodyPr/>
          <a:lstStyle/>
          <a:p>
            <a:fld id="{00000000-1234-1234-1234-123412341234}" type="slidenum">
              <a:rPr lang="en-US" altLang="ja-JP" smtClean="0"/>
              <a:pPr/>
              <a:t>11</a:t>
            </a:fld>
            <a:endParaRPr lang="ja-JP" altLang="en-US"/>
          </a:p>
        </p:txBody>
      </p:sp>
      <p:sp>
        <p:nvSpPr>
          <p:cNvPr id="18" name="角丸四角形 17"/>
          <p:cNvSpPr/>
          <p:nvPr/>
        </p:nvSpPr>
        <p:spPr>
          <a:xfrm>
            <a:off x="5747118" y="1645854"/>
            <a:ext cx="2271617" cy="4750035"/>
          </a:xfrm>
          <a:prstGeom prst="roundRect">
            <a:avLst>
              <a:gd name="adj" fmla="val 474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2" name="テキスト プレースホルダー 3"/>
          <p:cNvSpPr>
            <a:spLocks noGrp="1"/>
          </p:cNvSpPr>
          <p:nvPr>
            <p:ph type="body" idx="2"/>
          </p:nvPr>
        </p:nvSpPr>
        <p:spPr>
          <a:xfrm>
            <a:off x="260870" y="1612178"/>
            <a:ext cx="1601886" cy="4684123"/>
          </a:xfrm>
        </p:spPr>
        <p:txBody>
          <a:bodyPr>
            <a:normAutofit/>
          </a:bodyPr>
          <a:lstStyle/>
          <a:p>
            <a:pPr marL="50800" indent="0">
              <a:buNone/>
            </a:pPr>
            <a:r>
              <a:rPr kumimoji="1" lang="ja-JP" altLang="en-US" sz="1600" dirty="0"/>
              <a:t>①見たいタイトル部をタップすると明細が表示されます。</a:t>
            </a:r>
            <a:endParaRPr kumimoji="1" lang="en-US" altLang="ja-JP" sz="1600" dirty="0"/>
          </a:p>
          <a:p>
            <a:pPr marL="50800" indent="0">
              <a:buNone/>
            </a:pPr>
            <a:endParaRPr kumimoji="1" lang="en-US" altLang="ja-JP" sz="1600" dirty="0"/>
          </a:p>
          <a:p>
            <a:pPr marL="50800" indent="0">
              <a:buNone/>
            </a:pPr>
            <a:r>
              <a:rPr kumimoji="1" lang="ja-JP" altLang="en-US" sz="1600" dirty="0"/>
              <a:t>ダウンロードしたい場合は</a:t>
            </a:r>
            <a:endParaRPr kumimoji="1" lang="en-US" altLang="ja-JP" sz="1600" dirty="0"/>
          </a:p>
          <a:p>
            <a:pPr marL="50800" indent="0">
              <a:buNone/>
            </a:pPr>
            <a:r>
              <a:rPr kumimoji="1" lang="ja-JP" altLang="en-US" sz="1600" dirty="0"/>
              <a:t>「　　」をタップしてください。</a:t>
            </a:r>
            <a:endParaRPr kumimoji="1" lang="en-US" altLang="ja-JP" sz="1600" dirty="0"/>
          </a:p>
        </p:txBody>
      </p:sp>
      <p:sp>
        <p:nvSpPr>
          <p:cNvPr id="26" name="テキスト プレースホルダー 3"/>
          <p:cNvSpPr txBox="1">
            <a:spLocks/>
          </p:cNvSpPr>
          <p:nvPr/>
        </p:nvSpPr>
        <p:spPr>
          <a:xfrm>
            <a:off x="4216667" y="1626794"/>
            <a:ext cx="1601886" cy="34387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ja-JP" altLang="en-US" sz="1600" dirty="0"/>
              <a:t>②右上にある「　　」をタップすると参照したい書類や公開日で絞り込みすることが可能です。　</a:t>
            </a:r>
          </a:p>
        </p:txBody>
      </p:sp>
      <p:sp>
        <p:nvSpPr>
          <p:cNvPr id="27" name="テキスト プレースホルダー 3"/>
          <p:cNvSpPr txBox="1">
            <a:spLocks/>
          </p:cNvSpPr>
          <p:nvPr/>
        </p:nvSpPr>
        <p:spPr>
          <a:xfrm>
            <a:off x="7957206" y="1647636"/>
            <a:ext cx="1601886" cy="343874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ja-JP" altLang="en-US" sz="1600" dirty="0"/>
              <a:t>③右上にある「　　」をタップすることで各種設定やマニュアル・</a:t>
            </a:r>
            <a:r>
              <a:rPr kumimoji="1" lang="en-US" altLang="ja-JP" sz="1600" dirty="0"/>
              <a:t>FAQ</a:t>
            </a:r>
            <a:r>
              <a:rPr kumimoji="1" lang="ja-JP" altLang="en-US" sz="1600" dirty="0"/>
              <a:t>が確認できます。</a:t>
            </a:r>
            <a:endParaRPr kumimoji="1" lang="en-US" altLang="ja-JP" sz="1600" dirty="0"/>
          </a:p>
          <a:p>
            <a:pPr marL="50800" indent="0">
              <a:buFont typeface="Arial"/>
              <a:buNone/>
            </a:pPr>
            <a:endParaRPr kumimoji="1" lang="en-US" altLang="ja-JP" sz="200" dirty="0"/>
          </a:p>
          <a:p>
            <a:pPr marL="50800" indent="0">
              <a:buFont typeface="Arial"/>
              <a:buNone/>
            </a:pPr>
            <a:r>
              <a:rPr kumimoji="1" lang="ja-JP" altLang="en-US" sz="1600" dirty="0"/>
              <a:t>ユーザー情報からはユーザー画像の登録、表示名・ログイン</a:t>
            </a:r>
            <a:r>
              <a:rPr kumimoji="1" lang="en-US" altLang="ja-JP" sz="1600" dirty="0"/>
              <a:t>ID</a:t>
            </a:r>
            <a:r>
              <a:rPr kumimoji="1" lang="ja-JP" altLang="en-US" sz="1600" dirty="0"/>
              <a:t>・メールアドレス・パスワードの変更も行えます。</a:t>
            </a:r>
          </a:p>
        </p:txBody>
      </p:sp>
      <p:pic>
        <p:nvPicPr>
          <p:cNvPr id="11" name="図 10"/>
          <p:cNvPicPr>
            <a:picLocks noChangeAspect="1"/>
          </p:cNvPicPr>
          <p:nvPr/>
        </p:nvPicPr>
        <p:blipFill>
          <a:blip r:embed="rId3"/>
          <a:stretch>
            <a:fillRect/>
          </a:stretch>
        </p:blipFill>
        <p:spPr>
          <a:xfrm>
            <a:off x="290102" y="4841196"/>
            <a:ext cx="449510" cy="490375"/>
          </a:xfrm>
          <a:prstGeom prst="rect">
            <a:avLst/>
          </a:prstGeom>
        </p:spPr>
      </p:pic>
      <p:pic>
        <p:nvPicPr>
          <p:cNvPr id="12" name="図 11"/>
          <p:cNvPicPr>
            <a:picLocks noChangeAspect="1"/>
          </p:cNvPicPr>
          <p:nvPr/>
        </p:nvPicPr>
        <p:blipFill>
          <a:blip r:embed="rId4"/>
          <a:stretch>
            <a:fillRect/>
          </a:stretch>
        </p:blipFill>
        <p:spPr>
          <a:xfrm>
            <a:off x="290102" y="5331571"/>
            <a:ext cx="476250" cy="561975"/>
          </a:xfrm>
          <a:prstGeom prst="rect">
            <a:avLst/>
          </a:prstGeom>
        </p:spPr>
      </p:pic>
      <p:pic>
        <p:nvPicPr>
          <p:cNvPr id="13" name="図 12"/>
          <p:cNvPicPr>
            <a:picLocks noChangeAspect="1"/>
          </p:cNvPicPr>
          <p:nvPr/>
        </p:nvPicPr>
        <p:blipFill>
          <a:blip r:embed="rId5"/>
          <a:stretch>
            <a:fillRect/>
          </a:stretch>
        </p:blipFill>
        <p:spPr>
          <a:xfrm>
            <a:off x="618087" y="3794239"/>
            <a:ext cx="449510" cy="382218"/>
          </a:xfrm>
          <a:prstGeom prst="rect">
            <a:avLst/>
          </a:prstGeom>
        </p:spPr>
      </p:pic>
      <p:sp>
        <p:nvSpPr>
          <p:cNvPr id="15" name="テキスト ボックス 14"/>
          <p:cNvSpPr txBox="1"/>
          <p:nvPr/>
        </p:nvSpPr>
        <p:spPr>
          <a:xfrm>
            <a:off x="758999" y="4993463"/>
            <a:ext cx="723275" cy="738664"/>
          </a:xfrm>
          <a:prstGeom prst="rect">
            <a:avLst/>
          </a:prstGeom>
          <a:noFill/>
        </p:spPr>
        <p:txBody>
          <a:bodyPr wrap="none" rtlCol="0">
            <a:spAutoFit/>
          </a:bodyPr>
          <a:lstStyle/>
          <a:p>
            <a:r>
              <a:rPr kumimoji="1" lang="ja-JP" altLang="en-US">
                <a:latin typeface="メイリオ" panose="020B0604030504040204" pitchFamily="50" charset="-128"/>
                <a:ea typeface="メイリオ" panose="020B0604030504040204" pitchFamily="50" charset="-128"/>
              </a:rPr>
              <a:t>＝未読</a:t>
            </a:r>
            <a:endParaRPr kumimoji="1" lang="en-US" altLang="ja-JP">
              <a:latin typeface="メイリオ" panose="020B0604030504040204" pitchFamily="50" charset="-128"/>
              <a:ea typeface="メイリオ" panose="020B0604030504040204" pitchFamily="50" charset="-128"/>
            </a:endParaRPr>
          </a:p>
          <a:p>
            <a:endParaRPr kumimoji="1" lang="en-US" altLang="ja-JP">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＝既読</a:t>
            </a:r>
          </a:p>
        </p:txBody>
      </p:sp>
      <p:pic>
        <p:nvPicPr>
          <p:cNvPr id="16" name="図 15"/>
          <p:cNvPicPr>
            <a:picLocks noChangeAspect="1"/>
          </p:cNvPicPr>
          <p:nvPr/>
        </p:nvPicPr>
        <p:blipFill>
          <a:blip r:embed="rId6"/>
          <a:stretch>
            <a:fillRect/>
          </a:stretch>
        </p:blipFill>
        <p:spPr>
          <a:xfrm>
            <a:off x="4652010" y="1942522"/>
            <a:ext cx="315324" cy="274897"/>
          </a:xfrm>
          <a:prstGeom prst="rect">
            <a:avLst/>
          </a:prstGeom>
        </p:spPr>
      </p:pic>
      <p:pic>
        <p:nvPicPr>
          <p:cNvPr id="35" name="図 34"/>
          <p:cNvPicPr>
            <a:picLocks noChangeAspect="1"/>
          </p:cNvPicPr>
          <p:nvPr/>
        </p:nvPicPr>
        <p:blipFill>
          <a:blip r:embed="rId7"/>
          <a:stretch>
            <a:fillRect/>
          </a:stretch>
        </p:blipFill>
        <p:spPr>
          <a:xfrm>
            <a:off x="8354196" y="1985362"/>
            <a:ext cx="260125" cy="246434"/>
          </a:xfrm>
          <a:prstGeom prst="rect">
            <a:avLst/>
          </a:prstGeom>
        </p:spPr>
      </p:pic>
      <p:pic>
        <p:nvPicPr>
          <p:cNvPr id="25" name="図 24">
            <a:extLst>
              <a:ext uri="{FF2B5EF4-FFF2-40B4-BE49-F238E27FC236}">
                <a16:creationId xmlns:a16="http://schemas.microsoft.com/office/drawing/2014/main" id="{63349311-74E8-7455-D1C7-70B78EF0CC9C}"/>
              </a:ext>
            </a:extLst>
          </p:cNvPr>
          <p:cNvPicPr>
            <a:picLocks noChangeAspect="1"/>
          </p:cNvPicPr>
          <p:nvPr/>
        </p:nvPicPr>
        <p:blipFill>
          <a:blip r:embed="rId8"/>
          <a:stretch>
            <a:fillRect/>
          </a:stretch>
        </p:blipFill>
        <p:spPr>
          <a:xfrm>
            <a:off x="1873520" y="1942522"/>
            <a:ext cx="2215940" cy="3941419"/>
          </a:xfrm>
          <a:prstGeom prst="rect">
            <a:avLst/>
          </a:prstGeom>
        </p:spPr>
      </p:pic>
      <p:pic>
        <p:nvPicPr>
          <p:cNvPr id="30" name="図 29">
            <a:extLst>
              <a:ext uri="{FF2B5EF4-FFF2-40B4-BE49-F238E27FC236}">
                <a16:creationId xmlns:a16="http://schemas.microsoft.com/office/drawing/2014/main" id="{E26BFE16-0A15-FD58-08DF-91C8A2D8CE21}"/>
              </a:ext>
            </a:extLst>
          </p:cNvPr>
          <p:cNvPicPr>
            <a:picLocks noChangeAspect="1"/>
          </p:cNvPicPr>
          <p:nvPr/>
        </p:nvPicPr>
        <p:blipFill>
          <a:blip r:embed="rId9"/>
          <a:stretch>
            <a:fillRect/>
          </a:stretch>
        </p:blipFill>
        <p:spPr>
          <a:xfrm>
            <a:off x="5782012" y="1942522"/>
            <a:ext cx="2224740" cy="3957070"/>
          </a:xfrm>
          <a:prstGeom prst="rect">
            <a:avLst/>
          </a:prstGeom>
        </p:spPr>
      </p:pic>
      <p:pic>
        <p:nvPicPr>
          <p:cNvPr id="32" name="図 31">
            <a:extLst>
              <a:ext uri="{FF2B5EF4-FFF2-40B4-BE49-F238E27FC236}">
                <a16:creationId xmlns:a16="http://schemas.microsoft.com/office/drawing/2014/main" id="{BF2C98D8-670A-434A-D054-284D32E5CA8B}"/>
              </a:ext>
            </a:extLst>
          </p:cNvPr>
          <p:cNvPicPr>
            <a:picLocks noChangeAspect="1"/>
          </p:cNvPicPr>
          <p:nvPr/>
        </p:nvPicPr>
        <p:blipFill>
          <a:blip r:embed="rId10"/>
          <a:stretch>
            <a:fillRect/>
          </a:stretch>
        </p:blipFill>
        <p:spPr>
          <a:xfrm>
            <a:off x="9518346" y="1942522"/>
            <a:ext cx="2215940" cy="3941419"/>
          </a:xfrm>
          <a:prstGeom prst="rect">
            <a:avLst/>
          </a:prstGeom>
        </p:spPr>
      </p:pic>
    </p:spTree>
    <p:extLst>
      <p:ext uri="{BB962C8B-B14F-4D97-AF65-F5344CB8AC3E}">
        <p14:creationId xmlns:p14="http://schemas.microsoft.com/office/powerpoint/2010/main" val="1555136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996" y="384897"/>
            <a:ext cx="10972800" cy="634082"/>
          </a:xfrm>
        </p:spPr>
        <p:txBody>
          <a:bodyPr>
            <a:normAutofit/>
          </a:bodyPr>
          <a:lstStyle/>
          <a:p>
            <a:r>
              <a:rPr kumimoji="1" lang="ja-JP" altLang="en-US"/>
              <a:t>配信する書類</a:t>
            </a:r>
            <a:endParaRPr lang="ja-JP" altLang="en-US"/>
          </a:p>
        </p:txBody>
      </p:sp>
      <p:sp>
        <p:nvSpPr>
          <p:cNvPr id="5" name="スライド番号プレースホルダー 4"/>
          <p:cNvSpPr>
            <a:spLocks noGrp="1"/>
          </p:cNvSpPr>
          <p:nvPr>
            <p:ph type="sldNum" idx="12"/>
          </p:nvPr>
        </p:nvSpPr>
        <p:spPr>
          <a:xfrm>
            <a:off x="10810198" y="6732064"/>
            <a:ext cx="1187168" cy="131375"/>
          </a:xfrm>
        </p:spPr>
        <p:txBody>
          <a:bodyPr/>
          <a:lstStyle/>
          <a:p>
            <a:fld id="{00000000-1234-1234-1234-123412341234}" type="slidenum">
              <a:rPr lang="en-US" altLang="ja-JP" smtClean="0"/>
              <a:pPr/>
              <a:t>12</a:t>
            </a:fld>
            <a:endParaRPr lang="ja-JP" altLang="en-US"/>
          </a:p>
        </p:txBody>
      </p:sp>
      <p:graphicFrame>
        <p:nvGraphicFramePr>
          <p:cNvPr id="32" name="表 31">
            <a:extLst>
              <a:ext uri="{FF2B5EF4-FFF2-40B4-BE49-F238E27FC236}">
                <a16:creationId xmlns:a16="http://schemas.microsoft.com/office/drawing/2014/main" id="{69858A1E-A79C-F564-8CF7-A74993197608}"/>
              </a:ext>
            </a:extLst>
          </p:cNvPr>
          <p:cNvGraphicFramePr>
            <a:graphicFrameLocks noGrp="1"/>
          </p:cNvGraphicFramePr>
          <p:nvPr>
            <p:extLst>
              <p:ext uri="{D42A27DB-BD31-4B8C-83A1-F6EECF244321}">
                <p14:modId xmlns:p14="http://schemas.microsoft.com/office/powerpoint/2010/main" val="32573876"/>
              </p:ext>
            </p:extLst>
          </p:nvPr>
        </p:nvGraphicFramePr>
        <p:xfrm>
          <a:off x="1989144" y="2029456"/>
          <a:ext cx="8063422" cy="3708397"/>
        </p:xfrm>
        <a:graphic>
          <a:graphicData uri="http://schemas.openxmlformats.org/drawingml/2006/table">
            <a:tbl>
              <a:tblPr firstRow="1" bandRow="1">
                <a:tableStyleId>{5C22544A-7EE6-4342-B048-85BDC9FD1C3A}</a:tableStyleId>
              </a:tblPr>
              <a:tblGrid>
                <a:gridCol w="1118136">
                  <a:extLst>
                    <a:ext uri="{9D8B030D-6E8A-4147-A177-3AD203B41FA5}">
                      <a16:colId xmlns:a16="http://schemas.microsoft.com/office/drawing/2014/main" val="2677526512"/>
                    </a:ext>
                  </a:extLst>
                </a:gridCol>
                <a:gridCol w="6945286">
                  <a:extLst>
                    <a:ext uri="{9D8B030D-6E8A-4147-A177-3AD203B41FA5}">
                      <a16:colId xmlns:a16="http://schemas.microsoft.com/office/drawing/2014/main" val="1187234399"/>
                    </a:ext>
                  </a:extLst>
                </a:gridCol>
              </a:tblGrid>
              <a:tr h="370840">
                <a:tc>
                  <a:txBody>
                    <a:bodyPr/>
                    <a:lstStyle/>
                    <a:p>
                      <a:pPr algn="ctr"/>
                      <a:r>
                        <a:rPr lang="ja-JP" altLang="en-US" sz="1800"/>
                        <a:t>配信</a:t>
                      </a:r>
                      <a:endParaRPr kumimoji="1" lang="ja-JP" altLang="en-US" sz="1800"/>
                    </a:p>
                  </a:txBody>
                  <a:tcPr/>
                </a:tc>
                <a:tc>
                  <a:txBody>
                    <a:bodyPr/>
                    <a:lstStyle/>
                    <a:p>
                      <a:pPr algn="ctr"/>
                      <a:r>
                        <a:rPr lang="ja-JP" altLang="en-US" sz="1800"/>
                        <a:t>書類名</a:t>
                      </a:r>
                      <a:endParaRPr kumimoji="1" lang="ja-JP" altLang="en-US" sz="1800"/>
                    </a:p>
                  </a:txBody>
                  <a:tcPr/>
                </a:tc>
                <a:extLst>
                  <a:ext uri="{0D108BD9-81ED-4DB2-BD59-A6C34878D82A}">
                    <a16:rowId xmlns:a16="http://schemas.microsoft.com/office/drawing/2014/main" val="2544727211"/>
                  </a:ext>
                </a:extLst>
              </a:tr>
              <a:tr h="370840">
                <a:tc>
                  <a:txBody>
                    <a:bodyPr/>
                    <a:lstStyle/>
                    <a:p>
                      <a:endParaRPr kumimoji="1" lang="ja-JP" altLang="en-US" sz="1800"/>
                    </a:p>
                  </a:txBody>
                  <a:tcPr/>
                </a:tc>
                <a:tc>
                  <a:txBody>
                    <a:bodyPr/>
                    <a:lstStyle/>
                    <a:p>
                      <a:pPr lvl="0">
                        <a:buNone/>
                      </a:pPr>
                      <a:r>
                        <a:rPr lang="zh-TW" altLang="en-US" sz="1800" b="1" i="0" u="none" strike="noStrike" noProof="0">
                          <a:solidFill>
                            <a:schemeClr val="tx1"/>
                          </a:solidFill>
                          <a:latin typeface="Meiryo"/>
                          <a:ea typeface="Meiryo"/>
                        </a:rPr>
                        <a:t>給与明細書</a:t>
                      </a:r>
                      <a:endParaRPr kumimoji="1" lang="ja-JP" sz="1800">
                        <a:solidFill>
                          <a:schemeClr val="tx1"/>
                        </a:solidFill>
                        <a:latin typeface="Meiryo"/>
                        <a:ea typeface="Meiryo"/>
                      </a:endParaRPr>
                    </a:p>
                  </a:txBody>
                  <a:tcPr/>
                </a:tc>
                <a:extLst>
                  <a:ext uri="{0D108BD9-81ED-4DB2-BD59-A6C34878D82A}">
                    <a16:rowId xmlns:a16="http://schemas.microsoft.com/office/drawing/2014/main" val="1660402057"/>
                  </a:ext>
                </a:extLst>
              </a:tr>
              <a:tr h="370840">
                <a:tc>
                  <a:txBody>
                    <a:bodyPr/>
                    <a:lstStyle/>
                    <a:p>
                      <a:endParaRPr kumimoji="1" lang="ja-JP" altLang="en-US" sz="1800"/>
                    </a:p>
                  </a:txBody>
                  <a:tcPr/>
                </a:tc>
                <a:tc>
                  <a:txBody>
                    <a:bodyPr/>
                    <a:lstStyle/>
                    <a:p>
                      <a:pPr lvl="0">
                        <a:buNone/>
                      </a:pPr>
                      <a:r>
                        <a:rPr lang="zh-TW" altLang="en-US" sz="1800" b="1" i="0" u="none" strike="noStrike" noProof="0">
                          <a:solidFill>
                            <a:schemeClr val="tx1"/>
                          </a:solidFill>
                          <a:latin typeface="Meiryo"/>
                          <a:ea typeface="Meiryo"/>
                        </a:rPr>
                        <a:t>賞与明細書</a:t>
                      </a:r>
                      <a:endParaRPr kumimoji="1" lang="ja-JP" sz="1800">
                        <a:solidFill>
                          <a:schemeClr val="tx1"/>
                        </a:solidFill>
                        <a:latin typeface="Meiryo"/>
                        <a:ea typeface="Meiryo"/>
                      </a:endParaRPr>
                    </a:p>
                  </a:txBody>
                  <a:tcPr/>
                </a:tc>
                <a:extLst>
                  <a:ext uri="{0D108BD9-81ED-4DB2-BD59-A6C34878D82A}">
                    <a16:rowId xmlns:a16="http://schemas.microsoft.com/office/drawing/2014/main" val="2890612232"/>
                  </a:ext>
                </a:extLst>
              </a:tr>
              <a:tr h="370840">
                <a:tc>
                  <a:txBody>
                    <a:bodyPr/>
                    <a:lstStyle/>
                    <a:p>
                      <a:endParaRPr kumimoji="1" lang="ja-JP" altLang="en-US" sz="1800"/>
                    </a:p>
                  </a:txBody>
                  <a:tcPr/>
                </a:tc>
                <a:tc>
                  <a:txBody>
                    <a:bodyPr/>
                    <a:lstStyle/>
                    <a:p>
                      <a:pPr lvl="0">
                        <a:buNone/>
                      </a:pPr>
                      <a:r>
                        <a:rPr lang="zh-TW" altLang="en-US" sz="1800" b="1" i="0" u="none" strike="noStrike" noProof="0">
                          <a:solidFill>
                            <a:schemeClr val="tx1"/>
                          </a:solidFill>
                          <a:latin typeface="Meiryo"/>
                          <a:ea typeface="Meiryo"/>
                        </a:rPr>
                        <a:t>還付金明細書</a:t>
                      </a:r>
                      <a:endParaRPr kumimoji="1" lang="ja-JP" sz="1800">
                        <a:solidFill>
                          <a:schemeClr val="tx1"/>
                        </a:solidFill>
                        <a:latin typeface="Meiryo"/>
                        <a:ea typeface="Meiryo"/>
                      </a:endParaRPr>
                    </a:p>
                  </a:txBody>
                  <a:tcPr/>
                </a:tc>
                <a:extLst>
                  <a:ext uri="{0D108BD9-81ED-4DB2-BD59-A6C34878D82A}">
                    <a16:rowId xmlns:a16="http://schemas.microsoft.com/office/drawing/2014/main" val="2248621376"/>
                  </a:ext>
                </a:extLst>
              </a:tr>
              <a:tr h="370840">
                <a:tc>
                  <a:txBody>
                    <a:bodyPr/>
                    <a:lstStyle/>
                    <a:p>
                      <a:endParaRPr kumimoji="1" lang="ja-JP" altLang="en-US" sz="1800"/>
                    </a:p>
                  </a:txBody>
                  <a:tcPr/>
                </a:tc>
                <a:tc>
                  <a:txBody>
                    <a:bodyPr/>
                    <a:lstStyle/>
                    <a:p>
                      <a:pPr lvl="0">
                        <a:buNone/>
                      </a:pPr>
                      <a:r>
                        <a:rPr lang="zh-TW" altLang="en-US" sz="1800" b="1" i="0" u="none" strike="noStrike" noProof="0">
                          <a:solidFill>
                            <a:schemeClr val="tx1"/>
                          </a:solidFill>
                          <a:latin typeface="Meiryo"/>
                          <a:ea typeface="Meiryo"/>
                        </a:rPr>
                        <a:t>源泉徴収票</a:t>
                      </a:r>
                      <a:endParaRPr kumimoji="1" lang="ja-JP" sz="1800">
                        <a:solidFill>
                          <a:schemeClr val="tx1"/>
                        </a:solidFill>
                        <a:latin typeface="Meiryo"/>
                        <a:ea typeface="Meiryo"/>
                      </a:endParaRPr>
                    </a:p>
                  </a:txBody>
                  <a:tcPr/>
                </a:tc>
                <a:extLst>
                  <a:ext uri="{0D108BD9-81ED-4DB2-BD59-A6C34878D82A}">
                    <a16:rowId xmlns:a16="http://schemas.microsoft.com/office/drawing/2014/main" val="4155116518"/>
                  </a:ext>
                </a:extLst>
              </a:tr>
              <a:tr h="370840">
                <a:tc>
                  <a:txBody>
                    <a:bodyPr/>
                    <a:lstStyle/>
                    <a:p>
                      <a:endParaRPr kumimoji="1" lang="ja-JP" altLang="en-US" sz="1800"/>
                    </a:p>
                  </a:txBody>
                  <a:tcPr/>
                </a:tc>
                <a:tc>
                  <a:txBody>
                    <a:bodyPr/>
                    <a:lstStyle/>
                    <a:p>
                      <a:pPr lvl="0">
                        <a:buNone/>
                      </a:pPr>
                      <a:r>
                        <a:rPr lang="zh-TW" altLang="en-US" sz="1800" b="1" i="0" u="none" strike="noStrike" noProof="0">
                          <a:solidFill>
                            <a:schemeClr val="tx1"/>
                          </a:solidFill>
                          <a:latin typeface="Meiryo"/>
                          <a:ea typeface="Meiryo"/>
                        </a:rPr>
                        <a:t>年末調整通知書</a:t>
                      </a:r>
                      <a:endParaRPr kumimoji="1" lang="ja-JP" sz="1800">
                        <a:solidFill>
                          <a:schemeClr val="tx1"/>
                        </a:solidFill>
                        <a:latin typeface="Meiryo"/>
                        <a:ea typeface="Meiryo"/>
                      </a:endParaRPr>
                    </a:p>
                  </a:txBody>
                  <a:tcPr/>
                </a:tc>
                <a:extLst>
                  <a:ext uri="{0D108BD9-81ED-4DB2-BD59-A6C34878D82A}">
                    <a16:rowId xmlns:a16="http://schemas.microsoft.com/office/drawing/2014/main" val="3954210502"/>
                  </a:ext>
                </a:extLst>
              </a:tr>
              <a:tr h="370840">
                <a:tc>
                  <a:txBody>
                    <a:bodyPr/>
                    <a:lstStyle/>
                    <a:p>
                      <a:endParaRPr kumimoji="1" lang="ja-JP" altLang="en-US" sz="1800"/>
                    </a:p>
                  </a:txBody>
                  <a:tcPr/>
                </a:tc>
                <a:tc>
                  <a:txBody>
                    <a:bodyPr/>
                    <a:lstStyle/>
                    <a:p>
                      <a:pPr lvl="0">
                        <a:buNone/>
                      </a:pPr>
                      <a:r>
                        <a:rPr lang="zh-TW" altLang="en-US" sz="1800" b="1" i="0" u="none" strike="noStrike" noProof="0">
                          <a:solidFill>
                            <a:schemeClr val="tx1"/>
                          </a:solidFill>
                          <a:latin typeface="Meiryo"/>
                          <a:ea typeface="Meiryo"/>
                        </a:rPr>
                        <a:t>給与改定通知書</a:t>
                      </a:r>
                      <a:endParaRPr kumimoji="1" lang="ja-JP" sz="1800">
                        <a:solidFill>
                          <a:schemeClr val="tx1"/>
                        </a:solidFill>
                        <a:latin typeface="Meiryo"/>
                        <a:ea typeface="Meiryo"/>
                      </a:endParaRPr>
                    </a:p>
                  </a:txBody>
                  <a:tcPr/>
                </a:tc>
                <a:extLst>
                  <a:ext uri="{0D108BD9-81ED-4DB2-BD59-A6C34878D82A}">
                    <a16:rowId xmlns:a16="http://schemas.microsoft.com/office/drawing/2014/main" val="1545059963"/>
                  </a:ext>
                </a:extLst>
              </a:tr>
              <a:tr h="370840">
                <a:tc>
                  <a:txBody>
                    <a:bodyPr/>
                    <a:lstStyle/>
                    <a:p>
                      <a:endParaRPr kumimoji="1" lang="ja-JP" altLang="en-US" sz="1800"/>
                    </a:p>
                  </a:txBody>
                  <a:tcPr/>
                </a:tc>
                <a:tc>
                  <a:txBody>
                    <a:bodyPr/>
                    <a:lstStyle/>
                    <a:p>
                      <a:pPr lvl="0" algn="l">
                        <a:lnSpc>
                          <a:spcPct val="100000"/>
                        </a:lnSpc>
                        <a:spcBef>
                          <a:spcPts val="0"/>
                        </a:spcBef>
                        <a:spcAft>
                          <a:spcPts val="0"/>
                        </a:spcAft>
                        <a:buNone/>
                      </a:pPr>
                      <a:r>
                        <a:rPr lang="zh-TW" altLang="en-US" sz="1800" b="1" i="0" u="none" strike="noStrike" noProof="0">
                          <a:solidFill>
                            <a:schemeClr val="tx1"/>
                          </a:solidFill>
                          <a:latin typeface="Meiryo"/>
                          <a:ea typeface="Meiryo"/>
                        </a:rPr>
                        <a:t>標準報酬決定通知書</a:t>
                      </a:r>
                      <a:endParaRPr lang="ja-JP" sz="1800" b="0" i="0" u="none" strike="noStrike" noProof="0">
                        <a:solidFill>
                          <a:schemeClr val="tx1"/>
                        </a:solidFill>
                        <a:latin typeface="Meiryo"/>
                        <a:ea typeface="Meiryo"/>
                      </a:endParaRPr>
                    </a:p>
                  </a:txBody>
                  <a:tcPr/>
                </a:tc>
                <a:extLst>
                  <a:ext uri="{0D108BD9-81ED-4DB2-BD59-A6C34878D82A}">
                    <a16:rowId xmlns:a16="http://schemas.microsoft.com/office/drawing/2014/main" val="2316577334"/>
                  </a:ext>
                </a:extLst>
              </a:tr>
              <a:tr h="370839">
                <a:tc>
                  <a:txBody>
                    <a:bodyPr/>
                    <a:lstStyle/>
                    <a:p>
                      <a:pPr lvl="0">
                        <a:buNone/>
                      </a:pPr>
                      <a:endParaRPr kumimoji="1" lang="ja-JP" altLang="en-US" sz="1800"/>
                    </a:p>
                  </a:txBody>
                  <a:tcPr/>
                </a:tc>
                <a:tc>
                  <a:txBody>
                    <a:bodyPr/>
                    <a:lstStyle/>
                    <a:p>
                      <a:pPr lvl="0">
                        <a:buNone/>
                      </a:pPr>
                      <a:r>
                        <a:rPr lang="zh-TW" altLang="en-US" sz="1800" b="1" i="0" u="none" strike="noStrike" noProof="0">
                          <a:solidFill>
                            <a:schemeClr val="tx1"/>
                          </a:solidFill>
                          <a:latin typeface="Meiryo"/>
                          <a:ea typeface="Meiryo"/>
                        </a:rPr>
                        <a:t>標準報酬</a:t>
                      </a:r>
                      <a:r>
                        <a:rPr lang="ja-JP" sz="1800" b="1" i="0" u="none" strike="noStrike" noProof="0">
                          <a:solidFill>
                            <a:schemeClr val="tx1"/>
                          </a:solidFill>
                          <a:latin typeface="Meiryo"/>
                          <a:ea typeface="Meiryo"/>
                        </a:rPr>
                        <a:t>改</a:t>
                      </a:r>
                      <a:r>
                        <a:rPr lang="zh-TW" altLang="en-US" sz="1800" b="1" i="0" u="none" strike="noStrike" noProof="0">
                          <a:solidFill>
                            <a:schemeClr val="tx1"/>
                          </a:solidFill>
                          <a:latin typeface="Meiryo"/>
                          <a:ea typeface="Meiryo"/>
                        </a:rPr>
                        <a:t>定通知書</a:t>
                      </a:r>
                      <a:endParaRPr kumimoji="1" lang="ja-JP" sz="1800">
                        <a:solidFill>
                          <a:schemeClr val="tx1"/>
                        </a:solidFill>
                        <a:latin typeface="Meiryo"/>
                        <a:ea typeface="Meiryo"/>
                      </a:endParaRPr>
                    </a:p>
                  </a:txBody>
                  <a:tcPr/>
                </a:tc>
                <a:extLst>
                  <a:ext uri="{0D108BD9-81ED-4DB2-BD59-A6C34878D82A}">
                    <a16:rowId xmlns:a16="http://schemas.microsoft.com/office/drawing/2014/main" val="2882750082"/>
                  </a:ext>
                </a:extLst>
              </a:tr>
              <a:tr h="370838">
                <a:tc>
                  <a:txBody>
                    <a:bodyPr/>
                    <a:lstStyle/>
                    <a:p>
                      <a:pPr lvl="0">
                        <a:buNone/>
                      </a:pPr>
                      <a:endParaRPr kumimoji="1" lang="ja-JP" altLang="en-US" sz="1800"/>
                    </a:p>
                  </a:txBody>
                  <a:tcPr/>
                </a:tc>
                <a:tc>
                  <a:txBody>
                    <a:bodyPr/>
                    <a:lstStyle/>
                    <a:p>
                      <a:pPr lvl="0">
                        <a:buNone/>
                      </a:pPr>
                      <a:r>
                        <a:rPr lang="ja-JP" sz="1800" b="1" i="0" u="none" strike="noStrike" noProof="0">
                          <a:solidFill>
                            <a:schemeClr val="tx1"/>
                          </a:solidFill>
                          <a:latin typeface="Meiryo"/>
                          <a:ea typeface="Meiryo"/>
                        </a:rPr>
                        <a:t>特別徴収税額通知（納税義務者用）</a:t>
                      </a:r>
                      <a:endParaRPr kumimoji="1" lang="ja-JP" sz="1800">
                        <a:solidFill>
                          <a:schemeClr val="tx1"/>
                        </a:solidFill>
                        <a:latin typeface="Meiryo"/>
                        <a:ea typeface="Meiryo"/>
                      </a:endParaRPr>
                    </a:p>
                  </a:txBody>
                  <a:tcPr/>
                </a:tc>
                <a:extLst>
                  <a:ext uri="{0D108BD9-81ED-4DB2-BD59-A6C34878D82A}">
                    <a16:rowId xmlns:a16="http://schemas.microsoft.com/office/drawing/2014/main" val="3939314715"/>
                  </a:ext>
                </a:extLst>
              </a:tr>
            </a:tbl>
          </a:graphicData>
        </a:graphic>
      </p:graphicFrame>
      <p:sp>
        <p:nvSpPr>
          <p:cNvPr id="33" name="テキスト ボックス 32">
            <a:extLst>
              <a:ext uri="{FF2B5EF4-FFF2-40B4-BE49-F238E27FC236}">
                <a16:creationId xmlns:a16="http://schemas.microsoft.com/office/drawing/2014/main" id="{71AE003A-7710-CB3D-FEE9-12DE5EDD474B}"/>
              </a:ext>
            </a:extLst>
          </p:cNvPr>
          <p:cNvSpPr txBox="1"/>
          <p:nvPr/>
        </p:nvSpPr>
        <p:spPr>
          <a:xfrm>
            <a:off x="823994" y="1159789"/>
            <a:ext cx="108281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solidFill>
                  <a:srgbClr val="FF0000"/>
                </a:solidFill>
                <a:latin typeface="Segoe UI"/>
                <a:cs typeface="Segoe UI"/>
              </a:rPr>
              <a:t>ご担当者様へ</a:t>
            </a:r>
          </a:p>
          <a:p>
            <a:r>
              <a:rPr lang="ja-JP" altLang="en-US" sz="2000" b="1">
                <a:solidFill>
                  <a:srgbClr val="FF0000"/>
                </a:solidFill>
                <a:latin typeface="Segoe UI"/>
                <a:cs typeface="Segoe UI"/>
              </a:rPr>
              <a:t>ご利用頂く書類について「配信」欄にチェックを入れるか不要な部分は削除してください。</a:t>
            </a:r>
            <a:endParaRPr lang="en-US" altLang="ja-JP" sz="2000" b="1">
              <a:solidFill>
                <a:srgbClr val="FF0000"/>
              </a:solidFill>
            </a:endParaRPr>
          </a:p>
        </p:txBody>
      </p:sp>
    </p:spTree>
    <p:extLst>
      <p:ext uri="{BB962C8B-B14F-4D97-AF65-F5344CB8AC3E}">
        <p14:creationId xmlns:p14="http://schemas.microsoft.com/office/powerpoint/2010/main" val="497894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DE01AFB-559C-49C2-AF83-836728682562}" type="slidenum">
              <a:rPr kumimoji="1" lang="ja-JP" altLang="en-US" smtClean="0"/>
              <a:t>13</a:t>
            </a:fld>
            <a:endParaRPr kumimoji="1" lang="ja-JP" altLang="en-US"/>
          </a:p>
        </p:txBody>
      </p:sp>
      <p:sp>
        <p:nvSpPr>
          <p:cNvPr id="5" name="タイトル 1"/>
          <p:cNvSpPr>
            <a:spLocks noGrp="1"/>
          </p:cNvSpPr>
          <p:nvPr>
            <p:ph type="title"/>
          </p:nvPr>
        </p:nvSpPr>
        <p:spPr>
          <a:xfrm>
            <a:off x="533996" y="384897"/>
            <a:ext cx="10972800" cy="634082"/>
          </a:xfrm>
        </p:spPr>
        <p:txBody>
          <a:bodyPr>
            <a:normAutofit/>
          </a:bodyPr>
          <a:lstStyle/>
          <a:p>
            <a:r>
              <a:rPr kumimoji="1" lang="ja-JP" altLang="en-US" sz="2800">
                <a:latin typeface="メイリオ" panose="020B0604030504040204" pitchFamily="50" charset="-128"/>
                <a:ea typeface="メイリオ" panose="020B0604030504040204" pitchFamily="50" charset="-128"/>
              </a:rPr>
              <a:t>よくある質問（</a:t>
            </a:r>
            <a:r>
              <a:rPr kumimoji="1" lang="en-US" altLang="ja-JP" sz="2800">
                <a:latin typeface="メイリオ" panose="020B0604030504040204" pitchFamily="50" charset="-128"/>
                <a:ea typeface="メイリオ" panose="020B0604030504040204" pitchFamily="50" charset="-128"/>
              </a:rPr>
              <a:t>1/2</a:t>
            </a:r>
            <a:r>
              <a:rPr kumimoji="1" lang="ja-JP" altLang="en-US" sz="2800">
                <a:latin typeface="メイリオ" panose="020B0604030504040204" pitchFamily="50" charset="-128"/>
                <a:ea typeface="メイリオ" panose="020B0604030504040204" pitchFamily="50" charset="-128"/>
              </a:rPr>
              <a:t>）</a:t>
            </a:r>
          </a:p>
        </p:txBody>
      </p:sp>
      <p:graphicFrame>
        <p:nvGraphicFramePr>
          <p:cNvPr id="6" name="表 5"/>
          <p:cNvGraphicFramePr>
            <a:graphicFrameLocks noGrp="1"/>
          </p:cNvGraphicFramePr>
          <p:nvPr>
            <p:extLst>
              <p:ext uri="{D42A27DB-BD31-4B8C-83A1-F6EECF244321}">
                <p14:modId xmlns:p14="http://schemas.microsoft.com/office/powerpoint/2010/main" val="2421324339"/>
              </p:ext>
            </p:extLst>
          </p:nvPr>
        </p:nvGraphicFramePr>
        <p:xfrm>
          <a:off x="407731" y="941326"/>
          <a:ext cx="11503623" cy="4215912"/>
        </p:xfrm>
        <a:graphic>
          <a:graphicData uri="http://schemas.openxmlformats.org/drawingml/2006/table">
            <a:tbl>
              <a:tblPr firstRow="1" bandRow="1">
                <a:tableStyleId>{5C22544A-7EE6-4342-B048-85BDC9FD1C3A}</a:tableStyleId>
              </a:tblPr>
              <a:tblGrid>
                <a:gridCol w="2902225">
                  <a:extLst>
                    <a:ext uri="{9D8B030D-6E8A-4147-A177-3AD203B41FA5}">
                      <a16:colId xmlns:a16="http://schemas.microsoft.com/office/drawing/2014/main" val="1277977597"/>
                    </a:ext>
                  </a:extLst>
                </a:gridCol>
                <a:gridCol w="8601398">
                  <a:extLst>
                    <a:ext uri="{9D8B030D-6E8A-4147-A177-3AD203B41FA5}">
                      <a16:colId xmlns:a16="http://schemas.microsoft.com/office/drawing/2014/main" val="660451417"/>
                    </a:ext>
                  </a:extLst>
                </a:gridCol>
              </a:tblGrid>
              <a:tr h="353770">
                <a:tc>
                  <a:txBody>
                    <a:bodyPr/>
                    <a:lstStyle/>
                    <a:p>
                      <a:pPr algn="ctr"/>
                      <a:r>
                        <a:rPr kumimoji="1" lang="ja-JP" altLang="en-US" sz="2000">
                          <a:latin typeface="メイリオ" panose="020B0604030504040204" pitchFamily="50" charset="-128"/>
                          <a:ea typeface="メイリオ" panose="020B0604030504040204" pitchFamily="50" charset="-128"/>
                        </a:rPr>
                        <a:t>質問</a:t>
                      </a:r>
                    </a:p>
                  </a:txBody>
                  <a:tcPr/>
                </a:tc>
                <a:tc>
                  <a:txBody>
                    <a:bodyPr/>
                    <a:lstStyle/>
                    <a:p>
                      <a:pPr algn="ctr"/>
                      <a:r>
                        <a:rPr kumimoji="1" lang="ja-JP" altLang="en-US" sz="2000">
                          <a:latin typeface="メイリオ" panose="020B0604030504040204" pitchFamily="50" charset="-128"/>
                          <a:ea typeface="メイリオ" panose="020B0604030504040204" pitchFamily="50" charset="-128"/>
                        </a:rPr>
                        <a:t>回答</a:t>
                      </a:r>
                    </a:p>
                  </a:txBody>
                  <a:tcPr/>
                </a:tc>
                <a:extLst>
                  <a:ext uri="{0D108BD9-81ED-4DB2-BD59-A6C34878D82A}">
                    <a16:rowId xmlns:a16="http://schemas.microsoft.com/office/drawing/2014/main" val="316137891"/>
                  </a:ext>
                </a:extLst>
              </a:tr>
              <a:tr h="411544">
                <a:tc>
                  <a:txBody>
                    <a:bodyPr/>
                    <a:lstStyle/>
                    <a:p>
                      <a:r>
                        <a:rPr lang="en-US" altLang="ja-JP"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PCA Hub </a:t>
                      </a:r>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給与明細とはどのようなサービスなのでしょうか？</a:t>
                      </a:r>
                      <a:endParaRPr lang="ja-JP" altLang="en-US" sz="1050">
                        <a:latin typeface="メイリオ" panose="020B0604030504040204" pitchFamily="50" charset="-128"/>
                        <a:ea typeface="メイリオ" panose="020B0604030504040204" pitchFamily="50" charset="-128"/>
                      </a:endParaRPr>
                    </a:p>
                  </a:txBody>
                  <a:tcPr/>
                </a:tc>
                <a:tc>
                  <a:txBody>
                    <a:bodyPr/>
                    <a:lstStyle/>
                    <a:p>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『PCA </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給与シリーズ</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と連携することで、給与明細書や賞与明細書、源泉徴収票等の帳票を社員に配信するサービスになります。</a:t>
                      </a:r>
                      <a:endPar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詳細はリンク先をご確認ください。</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https://pca.jp/hub/payslip.html</a:t>
                      </a:r>
                      <a:endParaRPr lang="ja-JP" altLang="en-US" sz="105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563333689"/>
                  </a:ext>
                </a:extLst>
              </a:tr>
              <a:tr h="725557">
                <a:tc>
                  <a:txBody>
                    <a:bodyPr/>
                    <a:lstStyle/>
                    <a:p>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配信した給与明細は</a:t>
                      </a:r>
                      <a:r>
                        <a:rPr lang="en-US" altLang="ja-JP"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『PCA Hub</a:t>
                      </a:r>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 給与明細</a:t>
                      </a:r>
                      <a:r>
                        <a:rPr lang="en-US" altLang="ja-JP"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a:t>
                      </a:r>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上にいつまで保存されますか？</a:t>
                      </a:r>
                      <a:endParaRPr kumimoji="1" lang="ja-JP" altLang="en-US" sz="1050">
                        <a:latin typeface="メイリオ" panose="020B0604030504040204" pitchFamily="50" charset="-128"/>
                        <a:ea typeface="メイリオ" panose="020B0604030504040204" pitchFamily="50" charset="-128"/>
                      </a:endParaRPr>
                    </a:p>
                  </a:txBody>
                  <a:tcPr/>
                </a:tc>
                <a:tc>
                  <a:txBody>
                    <a:bodyPr/>
                    <a:lstStyle/>
                    <a:p>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明細を公開してから（閲覧可能な状態になってから）設定した公開期間を過ぎるまで保存され、閲覧やダウンロードが可能です。</a:t>
                      </a:r>
                    </a:p>
                    <a:p>
                      <a:r>
                        <a:rPr lang="ja-JP" altLang="en-US" sz="1050" b="0" i="0" u="none" strike="noStrike" cap="none">
                          <a:solidFill>
                            <a:schemeClr val="dk1"/>
                          </a:solidFill>
                          <a:effectLst/>
                          <a:latin typeface="メイリオ"/>
                          <a:ea typeface="メイリオ"/>
                          <a:cs typeface="+mn-cs"/>
                          <a:sym typeface="Arial"/>
                        </a:rPr>
                        <a:t>公開期間は</a:t>
                      </a:r>
                      <a:r>
                        <a:rPr lang="en-US" altLang="ja-JP" sz="1050" b="0" i="0" u="none" strike="noStrike" cap="none">
                          <a:solidFill>
                            <a:schemeClr val="dk1"/>
                          </a:solidFill>
                          <a:effectLst/>
                          <a:latin typeface="メイリオ"/>
                          <a:ea typeface="メイリオ"/>
                          <a:cs typeface="+mn-cs"/>
                          <a:sym typeface="Arial"/>
                        </a:rPr>
                        <a:t>1</a:t>
                      </a:r>
                      <a:r>
                        <a:rPr lang="ja-JP" altLang="en-US" sz="1050" b="0" i="0" u="none" strike="noStrike" cap="none">
                          <a:solidFill>
                            <a:schemeClr val="dk1"/>
                          </a:solidFill>
                          <a:effectLst/>
                          <a:latin typeface="メイリオ"/>
                          <a:ea typeface="メイリオ"/>
                          <a:cs typeface="+mn-cs"/>
                          <a:sym typeface="Arial"/>
                        </a:rPr>
                        <a:t>～</a:t>
                      </a:r>
                      <a:r>
                        <a:rPr lang="en-US" altLang="ja-JP" sz="1050" b="0" i="0" u="none" strike="noStrike" cap="none">
                          <a:solidFill>
                            <a:schemeClr val="dk1"/>
                          </a:solidFill>
                          <a:effectLst/>
                          <a:latin typeface="メイリオ"/>
                          <a:ea typeface="メイリオ"/>
                          <a:cs typeface="+mn-cs"/>
                          <a:sym typeface="Arial"/>
                        </a:rPr>
                        <a:t>10</a:t>
                      </a:r>
                      <a:r>
                        <a:rPr lang="ja-JP" altLang="en-US" sz="1050" b="0" i="0" u="none" strike="noStrike" cap="none">
                          <a:solidFill>
                            <a:schemeClr val="dk1"/>
                          </a:solidFill>
                          <a:effectLst/>
                          <a:latin typeface="メイリオ"/>
                          <a:ea typeface="メイリオ"/>
                          <a:cs typeface="+mn-cs"/>
                          <a:sym typeface="Arial"/>
                        </a:rPr>
                        <a:t>年の範囲で設定されています。担当者までご確認ください。</a:t>
                      </a:r>
                    </a:p>
                    <a:p>
                      <a:r>
                        <a:rPr lang="en-US" altLang="ja-JP" sz="1050" b="1" i="0" u="none" strike="noStrike" cap="none">
                          <a:solidFill>
                            <a:schemeClr val="dk1"/>
                          </a:solidFill>
                          <a:effectLst/>
                          <a:latin typeface="メイリオ"/>
                          <a:ea typeface="メイリオ"/>
                          <a:cs typeface="+mn-cs"/>
                          <a:sym typeface="Arial"/>
                        </a:rPr>
                        <a:t>【</a:t>
                      </a:r>
                      <a:r>
                        <a:rPr lang="ja-JP" altLang="en-US" sz="1050" b="1" i="0" u="none" strike="noStrike" cap="none">
                          <a:solidFill>
                            <a:schemeClr val="dk1"/>
                          </a:solidFill>
                          <a:effectLst/>
                          <a:latin typeface="メイリオ"/>
                          <a:ea typeface="メイリオ"/>
                          <a:cs typeface="+mn-cs"/>
                          <a:sym typeface="Arial"/>
                        </a:rPr>
                        <a:t>注意</a:t>
                      </a:r>
                      <a:r>
                        <a:rPr lang="en-US" altLang="ja-JP" sz="1050" b="1" i="0" u="none" strike="noStrike" cap="none">
                          <a:solidFill>
                            <a:schemeClr val="dk1"/>
                          </a:solidFill>
                          <a:effectLst/>
                          <a:latin typeface="メイリオ"/>
                          <a:ea typeface="メイリオ"/>
                          <a:cs typeface="+mn-cs"/>
                          <a:sym typeface="Arial"/>
                        </a:rPr>
                        <a:t>】</a:t>
                      </a:r>
                      <a:endParaRPr lang="ja-JP" altLang="en-US" sz="1050" b="0" i="0" u="none" strike="noStrike" cap="none">
                        <a:solidFill>
                          <a:schemeClr val="dk1"/>
                        </a:solidFill>
                        <a:effectLst/>
                        <a:latin typeface="メイリオ"/>
                        <a:ea typeface="メイリオ"/>
                        <a:cs typeface="+mn-cs"/>
                        <a:sym typeface="Arial"/>
                      </a:endParaRPr>
                    </a:p>
                    <a:p>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退職等に伴い閲覧するライセンスを削除した場合は、公開期間にかかわらず閲覧は出来なくなります。</a:t>
                      </a:r>
                    </a:p>
                  </a:txBody>
                  <a:tcPr/>
                </a:tc>
                <a:extLst>
                  <a:ext uri="{0D108BD9-81ED-4DB2-BD59-A6C34878D82A}">
                    <a16:rowId xmlns:a16="http://schemas.microsoft.com/office/drawing/2014/main" val="1707043382"/>
                  </a:ext>
                </a:extLst>
              </a:tr>
              <a:tr h="1053548">
                <a:tc>
                  <a:txBody>
                    <a:bodyPr/>
                    <a:lstStyle/>
                    <a:p>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公開期間を過ぎた給与明細はどうなりますか？</a:t>
                      </a:r>
                      <a:endParaRPr kumimoji="1" lang="ja-JP" altLang="en-US" sz="1050">
                        <a:latin typeface="メイリオ" panose="020B0604030504040204" pitchFamily="50" charset="-128"/>
                        <a:ea typeface="メイリオ" panose="020B0604030504040204" pitchFamily="50" charset="-128"/>
                      </a:endParaRPr>
                    </a:p>
                  </a:txBody>
                  <a:tcPr/>
                </a:tc>
                <a:tc>
                  <a:txBody>
                    <a:bodyPr/>
                    <a:lstStyle/>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公開期間を過ぎた場合は、自動的に</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『PCA Hub</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 給与明細</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上からデータが削除されます。</a:t>
                      </a:r>
                    </a:p>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なお、公開期間はファイルごとに記憶され、配信（アップロード）を行った時の設定に依存します。</a:t>
                      </a:r>
                    </a:p>
                    <a:p>
                      <a:r>
                        <a:rPr lang="en-US" altLang="ja-JP" sz="1050" b="1"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a:t>
                      </a:r>
                      <a:r>
                        <a:rPr lang="ja-JP" altLang="en-US" sz="1050" b="1"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例</a:t>
                      </a:r>
                      <a:r>
                        <a:rPr lang="en-US" altLang="ja-JP" sz="1050" b="1"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a:t>
                      </a:r>
                      <a:endPar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p>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8</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月分給与明細を公開期間</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5</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年で配信した後に公開期間を</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3</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年に変更し、</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9</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月分給与明細を配信した場合</a:t>
                      </a:r>
                    </a:p>
                    <a:p>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8</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月分：</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5</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年後に削除されます。</a:t>
                      </a:r>
                    </a:p>
                    <a:p>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9</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月分：</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3</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年後に削除されます。</a:t>
                      </a:r>
                    </a:p>
                  </a:txBody>
                  <a:tcPr/>
                </a:tc>
                <a:extLst>
                  <a:ext uri="{0D108BD9-81ED-4DB2-BD59-A6C34878D82A}">
                    <a16:rowId xmlns:a16="http://schemas.microsoft.com/office/drawing/2014/main" val="4153848671"/>
                  </a:ext>
                </a:extLst>
              </a:tr>
              <a:tr h="540689">
                <a:tc>
                  <a:txBody>
                    <a:bodyPr/>
                    <a:lstStyle/>
                    <a:p>
                      <a:r>
                        <a:rPr lang="en-US" altLang="ja-JP"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『PCA Hub </a:t>
                      </a:r>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給与明細</a:t>
                      </a:r>
                      <a:r>
                        <a:rPr lang="en-US" altLang="ja-JP"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a:t>
                      </a:r>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は、</a:t>
                      </a:r>
                      <a:r>
                        <a:rPr lang="en-US" altLang="ja-JP"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Windows</a:t>
                      </a:r>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以外のパソコンやタブレット、スマートフォンでも使用できますか。</a:t>
                      </a:r>
                      <a:endParaRPr kumimoji="1" lang="ja-JP" altLang="en-US" sz="1050">
                        <a:latin typeface="メイリオ" panose="020B0604030504040204" pitchFamily="50" charset="-128"/>
                        <a:ea typeface="メイリオ" panose="020B0604030504040204" pitchFamily="50" charset="-128"/>
                      </a:endParaRPr>
                    </a:p>
                  </a:txBody>
                  <a:tcPr/>
                </a:tc>
                <a:tc>
                  <a:txBody>
                    <a:bodyPr/>
                    <a:lstStyle/>
                    <a:p>
                      <a:r>
                        <a:rPr lang="ja-JP" altLang="en-US" sz="1050" b="0" i="0" u="none" strike="noStrike" cap="none" dirty="0">
                          <a:solidFill>
                            <a:schemeClr val="dk1"/>
                          </a:solidFill>
                          <a:effectLst/>
                          <a:latin typeface="メイリオ"/>
                          <a:ea typeface="メイリオ"/>
                          <a:cs typeface="+mn-cs"/>
                          <a:sym typeface="Arial"/>
                        </a:rPr>
                        <a:t>端末の種類を問わず、「</a:t>
                      </a:r>
                      <a:r>
                        <a:rPr lang="en-US" altLang="ja-JP" sz="1050" b="0" i="0" u="none" strike="noStrike" cap="none" dirty="0">
                          <a:solidFill>
                            <a:schemeClr val="dk1"/>
                          </a:solidFill>
                          <a:effectLst/>
                          <a:latin typeface="メイリオ"/>
                          <a:ea typeface="メイリオ"/>
                          <a:cs typeface="+mn-cs"/>
                          <a:sym typeface="Arial"/>
                        </a:rPr>
                        <a:t>Microsoft Edge</a:t>
                      </a:r>
                      <a:r>
                        <a:rPr lang="ja-JP" altLang="en-US" sz="1050" b="0" i="0" u="none" strike="noStrike" cap="none" dirty="0">
                          <a:solidFill>
                            <a:schemeClr val="dk1"/>
                          </a:solidFill>
                          <a:effectLst/>
                          <a:latin typeface="メイリオ"/>
                          <a:ea typeface="メイリオ"/>
                          <a:cs typeface="+mn-cs"/>
                          <a:sym typeface="Arial"/>
                        </a:rPr>
                        <a:t>」「</a:t>
                      </a:r>
                      <a:r>
                        <a:rPr lang="en-US" altLang="ja-JP" sz="1050" b="0" i="0" u="none" strike="noStrike" cap="none" dirty="0">
                          <a:solidFill>
                            <a:schemeClr val="dk1"/>
                          </a:solidFill>
                          <a:effectLst/>
                          <a:latin typeface="メイリオ"/>
                          <a:ea typeface="メイリオ"/>
                          <a:cs typeface="+mn-cs"/>
                          <a:sym typeface="Arial"/>
                        </a:rPr>
                        <a:t>Google Chrome</a:t>
                      </a:r>
                      <a:r>
                        <a:rPr lang="ja-JP" altLang="en-US" sz="1050" b="0" i="0" u="none" strike="noStrike" cap="none" dirty="0">
                          <a:solidFill>
                            <a:schemeClr val="dk1"/>
                          </a:solidFill>
                          <a:effectLst/>
                          <a:latin typeface="メイリオ"/>
                          <a:ea typeface="メイリオ"/>
                          <a:cs typeface="+mn-cs"/>
                          <a:sym typeface="Arial"/>
                        </a:rPr>
                        <a:t>」「</a:t>
                      </a:r>
                      <a:r>
                        <a:rPr lang="en-US" altLang="ja-JP" sz="1050" b="0" i="0" u="none" strike="noStrike" cap="none" dirty="0">
                          <a:solidFill>
                            <a:schemeClr val="dk1"/>
                          </a:solidFill>
                          <a:effectLst/>
                          <a:latin typeface="メイリオ"/>
                          <a:ea typeface="メイリオ"/>
                          <a:cs typeface="+mn-cs"/>
                          <a:sym typeface="Arial"/>
                        </a:rPr>
                        <a:t>Apple Safari</a:t>
                      </a:r>
                      <a:r>
                        <a:rPr lang="ja-JP" altLang="en-US" sz="1050" b="0" i="0" u="none" strike="noStrike" cap="none" dirty="0">
                          <a:solidFill>
                            <a:schemeClr val="dk1"/>
                          </a:solidFill>
                          <a:effectLst/>
                          <a:latin typeface="メイリオ"/>
                          <a:ea typeface="メイリオ"/>
                          <a:cs typeface="+mn-cs"/>
                          <a:sym typeface="Arial"/>
                        </a:rPr>
                        <a:t>」が正常に動作する</a:t>
                      </a:r>
                      <a:r>
                        <a:rPr lang="en-US" altLang="ja-JP" sz="1050" b="0" i="0" u="none" strike="noStrike" cap="none" dirty="0">
                          <a:solidFill>
                            <a:schemeClr val="dk1"/>
                          </a:solidFill>
                          <a:effectLst/>
                          <a:latin typeface="メイリオ"/>
                          <a:ea typeface="メイリオ"/>
                          <a:cs typeface="+mn-cs"/>
                          <a:sym typeface="Arial"/>
                        </a:rPr>
                        <a:t>OS</a:t>
                      </a:r>
                      <a:r>
                        <a:rPr lang="ja-JP" altLang="en-US" sz="1050" b="0" i="0" u="none" strike="noStrike" cap="none" dirty="0">
                          <a:solidFill>
                            <a:schemeClr val="dk1"/>
                          </a:solidFill>
                          <a:effectLst/>
                          <a:latin typeface="メイリオ"/>
                          <a:ea typeface="メイリオ"/>
                          <a:cs typeface="+mn-cs"/>
                          <a:sym typeface="Arial"/>
                        </a:rPr>
                        <a:t>を搭載し、インターネットに接続できる端末であれば</a:t>
                      </a:r>
                      <a:r>
                        <a:rPr lang="en-US" altLang="ja-JP" sz="1050" b="0" i="0" u="none" strike="noStrike" cap="none" dirty="0">
                          <a:solidFill>
                            <a:schemeClr val="dk1"/>
                          </a:solidFill>
                          <a:effectLst/>
                          <a:latin typeface="メイリオ"/>
                          <a:ea typeface="メイリオ"/>
                          <a:cs typeface="+mn-cs"/>
                          <a:sym typeface="Arial"/>
                        </a:rPr>
                        <a:t>Windows</a:t>
                      </a:r>
                      <a:r>
                        <a:rPr lang="ja-JP" altLang="en-US" sz="1050" b="0" i="0" u="none" strike="noStrike" cap="none" dirty="0">
                          <a:solidFill>
                            <a:schemeClr val="dk1"/>
                          </a:solidFill>
                          <a:effectLst/>
                          <a:latin typeface="メイリオ"/>
                          <a:ea typeface="メイリオ"/>
                          <a:cs typeface="+mn-cs"/>
                          <a:sym typeface="Arial"/>
                        </a:rPr>
                        <a:t>以外でもご利用いただけます。</a:t>
                      </a:r>
                      <a:br>
                        <a:rPr lang="ja-JP" altLang="en-US" sz="1050" dirty="0">
                          <a:latin typeface="メイリオ"/>
                          <a:ea typeface="メイリオ"/>
                        </a:rPr>
                      </a:br>
                      <a:r>
                        <a:rPr lang="ja-JP" altLang="en-US" sz="1050" b="0" i="0" u="none" strike="noStrike" cap="none" dirty="0">
                          <a:solidFill>
                            <a:schemeClr val="dk1"/>
                          </a:solidFill>
                          <a:effectLst/>
                          <a:latin typeface="メイリオ"/>
                          <a:ea typeface="メイリオ"/>
                          <a:cs typeface="+mn-cs"/>
                          <a:sym typeface="Arial"/>
                        </a:rPr>
                        <a:t>スマートフォンでの利用も基本的には可能ですが、端末によっては画面表示が正しくされない可能性もあります。</a:t>
                      </a:r>
                      <a:endParaRPr kumimoji="1" lang="ja-JP" altLang="en-US" sz="1050" dirty="0">
                        <a:latin typeface="メイリオ"/>
                        <a:ea typeface="メイリオ"/>
                      </a:endParaRPr>
                    </a:p>
                  </a:txBody>
                  <a:tcPr/>
                </a:tc>
                <a:extLst>
                  <a:ext uri="{0D108BD9-81ED-4DB2-BD59-A6C34878D82A}">
                    <a16:rowId xmlns:a16="http://schemas.microsoft.com/office/drawing/2014/main" val="4087901051"/>
                  </a:ext>
                </a:extLst>
              </a:tr>
              <a:tr h="996804">
                <a:tc>
                  <a:txBody>
                    <a:bodyPr/>
                    <a:lstStyle/>
                    <a:p>
                      <a:r>
                        <a:rPr lang="en-US" altLang="ja-JP" sz="1050" b="0" i="0" u="none" strike="noStrike" cap="none">
                          <a:solidFill>
                            <a:schemeClr val="dk1"/>
                          </a:solidFill>
                          <a:effectLst/>
                          <a:latin typeface="メイリオ"/>
                          <a:ea typeface="メイリオ"/>
                          <a:cs typeface="+mn-cs"/>
                          <a:sym typeface="Arial"/>
                        </a:rPr>
                        <a:t>『PCA Hub eDOC』『PCA Hub </a:t>
                      </a:r>
                      <a:r>
                        <a:rPr lang="ja-JP" altLang="en-US" sz="1050" b="0" i="0" u="none" strike="noStrike" cap="none">
                          <a:solidFill>
                            <a:schemeClr val="dk1"/>
                          </a:solidFill>
                          <a:effectLst/>
                          <a:latin typeface="メイリオ"/>
                          <a:ea typeface="メイリオ"/>
                          <a:cs typeface="+mn-cs"/>
                          <a:sym typeface="Arial"/>
                        </a:rPr>
                        <a:t>給与明細</a:t>
                      </a:r>
                      <a:r>
                        <a:rPr lang="en-US" altLang="ja-JP" sz="1050" b="0" i="0" u="none" strike="noStrike" cap="none">
                          <a:solidFill>
                            <a:schemeClr val="dk1"/>
                          </a:solidFill>
                          <a:effectLst/>
                          <a:latin typeface="メイリオ"/>
                          <a:ea typeface="メイリオ"/>
                          <a:cs typeface="+mn-cs"/>
                          <a:sym typeface="Arial"/>
                        </a:rPr>
                        <a:t>』『PCA Hub </a:t>
                      </a:r>
                      <a:r>
                        <a:rPr lang="ja-JP" altLang="en-US" sz="1050" b="0" i="0" u="none" strike="noStrike" cap="none">
                          <a:solidFill>
                            <a:schemeClr val="dk1"/>
                          </a:solidFill>
                          <a:effectLst/>
                          <a:latin typeface="メイリオ"/>
                          <a:ea typeface="メイリオ"/>
                          <a:cs typeface="+mn-cs"/>
                          <a:sym typeface="Arial"/>
                        </a:rPr>
                        <a:t>取引明細</a:t>
                      </a:r>
                      <a:r>
                        <a:rPr lang="en-US" altLang="ja-JP" sz="1050" b="0" i="0" u="none" strike="noStrike" cap="none">
                          <a:solidFill>
                            <a:schemeClr val="dk1"/>
                          </a:solidFill>
                          <a:effectLst/>
                          <a:latin typeface="メイリオ"/>
                          <a:ea typeface="メイリオ"/>
                          <a:cs typeface="+mn-cs"/>
                          <a:sym typeface="Arial"/>
                        </a:rPr>
                        <a:t>』『PCA Hub </a:t>
                      </a:r>
                      <a:r>
                        <a:rPr lang="ja-JP" altLang="en-US" sz="1050" b="0" i="0" u="none" strike="noStrike" cap="none">
                          <a:solidFill>
                            <a:schemeClr val="dk1"/>
                          </a:solidFill>
                          <a:effectLst/>
                          <a:latin typeface="メイリオ"/>
                          <a:ea typeface="メイリオ"/>
                          <a:cs typeface="+mn-cs"/>
                          <a:sym typeface="Arial"/>
                        </a:rPr>
                        <a:t>年末調整</a:t>
                      </a:r>
                      <a:r>
                        <a:rPr lang="en-US" altLang="ja-JP" sz="1050" b="0" i="0" u="none" strike="noStrike" cap="none">
                          <a:solidFill>
                            <a:schemeClr val="dk1"/>
                          </a:solidFill>
                          <a:effectLst/>
                          <a:latin typeface="メイリオ"/>
                          <a:ea typeface="メイリオ"/>
                          <a:cs typeface="+mn-cs"/>
                          <a:sym typeface="Arial"/>
                        </a:rPr>
                        <a:t>』『PCA Hub </a:t>
                      </a:r>
                      <a:r>
                        <a:rPr lang="ja-JP" altLang="en-US" sz="1050" b="0" i="0" u="none" strike="noStrike" cap="none">
                          <a:solidFill>
                            <a:schemeClr val="dk1"/>
                          </a:solidFill>
                          <a:effectLst/>
                          <a:latin typeface="メイリオ"/>
                          <a:ea typeface="メイリオ"/>
                          <a:cs typeface="+mn-cs"/>
                          <a:sym typeface="Arial"/>
                        </a:rPr>
                        <a:t>労務管理</a:t>
                      </a:r>
                      <a:r>
                        <a:rPr lang="en-US" altLang="ja-JP" sz="1050" b="0" i="0" u="none" strike="noStrike" cap="none">
                          <a:solidFill>
                            <a:schemeClr val="dk1"/>
                          </a:solidFill>
                          <a:effectLst/>
                          <a:latin typeface="メイリオ"/>
                          <a:ea typeface="メイリオ"/>
                          <a:cs typeface="+mn-cs"/>
                          <a:sym typeface="Arial"/>
                        </a:rPr>
                        <a:t>』</a:t>
                      </a:r>
                      <a:r>
                        <a:rPr lang="ja-JP" altLang="en-US" sz="1050" b="0" i="0" u="none" strike="noStrike" cap="none">
                          <a:solidFill>
                            <a:schemeClr val="dk1"/>
                          </a:solidFill>
                          <a:effectLst/>
                          <a:latin typeface="メイリオ"/>
                          <a:ea typeface="メイリオ"/>
                          <a:cs typeface="+mn-cs"/>
                          <a:sym typeface="Arial"/>
                        </a:rPr>
                        <a:t>にアクセスすると、「次回から自動的にログインする」にチェックを付けているにもかかわらず毎回ログイン画面が表示されます。</a:t>
                      </a:r>
                      <a:endParaRPr kumimoji="1" lang="ja-JP" altLang="en-US" sz="1050">
                        <a:latin typeface="メイリオ"/>
                        <a:ea typeface="メイリオ"/>
                      </a:endParaRPr>
                    </a:p>
                  </a:txBody>
                  <a:tcPr/>
                </a:tc>
                <a:tc>
                  <a:txBody>
                    <a:bodyPr/>
                    <a:lstStyle/>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前回の利用時にログアウトをしていないにも関わらず都度ログインを求められる場合は、ログイン画面そのものをブラウザのブックマーク（お気に入り）に登録している可能性があります。</a:t>
                      </a:r>
                    </a:p>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お気に入り登録はポータルサイトなどログイン後の画面で行い、そちらからアクセスしてみてください。</a:t>
                      </a:r>
                      <a:b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b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それ以外の場合は、ブラウザ側の設定の可能性が考えられます。</a:t>
                      </a:r>
                    </a:p>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パスワードなどは</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cookie</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に保存されますので、セキュリティやブラウザで</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cookie</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が保存されないような設定になっていないかをご確認ください。</a:t>
                      </a:r>
                    </a:p>
                  </a:txBody>
                  <a:tcPr/>
                </a:tc>
                <a:extLst>
                  <a:ext uri="{0D108BD9-81ED-4DB2-BD59-A6C34878D82A}">
                    <a16:rowId xmlns:a16="http://schemas.microsoft.com/office/drawing/2014/main" val="3774654653"/>
                  </a:ext>
                </a:extLst>
              </a:tr>
            </a:tbl>
          </a:graphicData>
        </a:graphic>
      </p:graphicFrame>
    </p:spTree>
    <p:extLst>
      <p:ext uri="{BB962C8B-B14F-4D97-AF65-F5344CB8AC3E}">
        <p14:creationId xmlns:p14="http://schemas.microsoft.com/office/powerpoint/2010/main" val="1700266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DE01AFB-559C-49C2-AF83-836728682562}" type="slidenum">
              <a:rPr kumimoji="1" lang="ja-JP" altLang="en-US" smtClean="0"/>
              <a:t>14</a:t>
            </a:fld>
            <a:endParaRPr kumimoji="1" lang="ja-JP" altLang="en-US"/>
          </a:p>
        </p:txBody>
      </p:sp>
      <p:sp>
        <p:nvSpPr>
          <p:cNvPr id="5" name="タイトル 1"/>
          <p:cNvSpPr>
            <a:spLocks noGrp="1"/>
          </p:cNvSpPr>
          <p:nvPr>
            <p:ph type="title"/>
          </p:nvPr>
        </p:nvSpPr>
        <p:spPr>
          <a:xfrm>
            <a:off x="533996" y="384897"/>
            <a:ext cx="10972800" cy="634082"/>
          </a:xfrm>
        </p:spPr>
        <p:txBody>
          <a:bodyPr>
            <a:normAutofit/>
          </a:bodyPr>
          <a:lstStyle/>
          <a:p>
            <a:r>
              <a:rPr kumimoji="1" lang="ja-JP" altLang="en-US" sz="2800">
                <a:latin typeface="メイリオ" panose="020B0604030504040204" pitchFamily="50" charset="-128"/>
                <a:ea typeface="メイリオ" panose="020B0604030504040204" pitchFamily="50" charset="-128"/>
              </a:rPr>
              <a:t>よくある質問（</a:t>
            </a:r>
            <a:r>
              <a:rPr kumimoji="1" lang="en-US" altLang="ja-JP" sz="2800">
                <a:latin typeface="メイリオ" panose="020B0604030504040204" pitchFamily="50" charset="-128"/>
                <a:ea typeface="メイリオ" panose="020B0604030504040204" pitchFamily="50" charset="-128"/>
              </a:rPr>
              <a:t>2/2</a:t>
            </a:r>
            <a:r>
              <a:rPr kumimoji="1" lang="ja-JP" altLang="en-US" sz="2800">
                <a:latin typeface="メイリオ" panose="020B0604030504040204" pitchFamily="50" charset="-128"/>
                <a:ea typeface="メイリオ" panose="020B0604030504040204" pitchFamily="50" charset="-128"/>
              </a:rPr>
              <a:t>）</a:t>
            </a:r>
          </a:p>
        </p:txBody>
      </p:sp>
      <p:graphicFrame>
        <p:nvGraphicFramePr>
          <p:cNvPr id="6" name="表 5"/>
          <p:cNvGraphicFramePr>
            <a:graphicFrameLocks noGrp="1"/>
          </p:cNvGraphicFramePr>
          <p:nvPr>
            <p:extLst>
              <p:ext uri="{D42A27DB-BD31-4B8C-83A1-F6EECF244321}">
                <p14:modId xmlns:p14="http://schemas.microsoft.com/office/powerpoint/2010/main" val="2729240478"/>
              </p:ext>
            </p:extLst>
          </p:nvPr>
        </p:nvGraphicFramePr>
        <p:xfrm>
          <a:off x="344189" y="875898"/>
          <a:ext cx="11503621" cy="3789801"/>
        </p:xfrm>
        <a:graphic>
          <a:graphicData uri="http://schemas.openxmlformats.org/drawingml/2006/table">
            <a:tbl>
              <a:tblPr firstRow="1" bandRow="1">
                <a:tableStyleId>{5C22544A-7EE6-4342-B048-85BDC9FD1C3A}</a:tableStyleId>
              </a:tblPr>
              <a:tblGrid>
                <a:gridCol w="3681779">
                  <a:extLst>
                    <a:ext uri="{9D8B030D-6E8A-4147-A177-3AD203B41FA5}">
                      <a16:colId xmlns:a16="http://schemas.microsoft.com/office/drawing/2014/main" val="1277977597"/>
                    </a:ext>
                  </a:extLst>
                </a:gridCol>
                <a:gridCol w="7821842">
                  <a:extLst>
                    <a:ext uri="{9D8B030D-6E8A-4147-A177-3AD203B41FA5}">
                      <a16:colId xmlns:a16="http://schemas.microsoft.com/office/drawing/2014/main" val="660451417"/>
                    </a:ext>
                  </a:extLst>
                </a:gridCol>
              </a:tblGrid>
              <a:tr h="382073">
                <a:tc>
                  <a:txBody>
                    <a:bodyPr/>
                    <a:lstStyle/>
                    <a:p>
                      <a:pPr algn="ctr"/>
                      <a:r>
                        <a:rPr kumimoji="1" lang="ja-JP" altLang="en-US" sz="2000">
                          <a:latin typeface="メイリオ" panose="020B0604030504040204" pitchFamily="50" charset="-128"/>
                          <a:ea typeface="メイリオ" panose="020B0604030504040204" pitchFamily="50" charset="-128"/>
                        </a:rPr>
                        <a:t>質問</a:t>
                      </a:r>
                    </a:p>
                  </a:txBody>
                  <a:tcPr/>
                </a:tc>
                <a:tc>
                  <a:txBody>
                    <a:bodyPr/>
                    <a:lstStyle/>
                    <a:p>
                      <a:pPr algn="ctr"/>
                      <a:r>
                        <a:rPr kumimoji="1" lang="ja-JP" altLang="en-US" sz="2000">
                          <a:latin typeface="メイリオ" panose="020B0604030504040204" pitchFamily="50" charset="-128"/>
                          <a:ea typeface="メイリオ" panose="020B0604030504040204" pitchFamily="50" charset="-128"/>
                        </a:rPr>
                        <a:t>回答</a:t>
                      </a:r>
                    </a:p>
                  </a:txBody>
                  <a:tcPr/>
                </a:tc>
                <a:extLst>
                  <a:ext uri="{0D108BD9-81ED-4DB2-BD59-A6C34878D82A}">
                    <a16:rowId xmlns:a16="http://schemas.microsoft.com/office/drawing/2014/main" val="316137891"/>
                  </a:ext>
                </a:extLst>
              </a:tr>
              <a:tr h="1346371">
                <a:tc>
                  <a:txBody>
                    <a:bodyPr/>
                    <a:lstStyle/>
                    <a:p>
                      <a:r>
                        <a:rPr lang="ja-JP" altLang="en-US" sz="1050" b="0" i="0" u="none" strike="noStrike" cap="none">
                          <a:solidFill>
                            <a:schemeClr val="tx1"/>
                          </a:solidFill>
                          <a:effectLst/>
                          <a:latin typeface="メイリオ" panose="020B0604030504040204" pitchFamily="50" charset="-128"/>
                          <a:ea typeface="メイリオ" panose="020B0604030504040204" pitchFamily="50" charset="-128"/>
                          <a:cs typeface="+mn-cs"/>
                          <a:sym typeface="Arial"/>
                        </a:rPr>
                        <a:t>ログイン時の二段階認証は必要ですか。</a:t>
                      </a:r>
                      <a:endParaRPr kumimoji="1" lang="ja-JP" altLang="en-US" sz="1050">
                        <a:solidFill>
                          <a:schemeClr val="tx1"/>
                        </a:solidFill>
                        <a:latin typeface="メイリオ" panose="020B0604030504040204" pitchFamily="50" charset="-128"/>
                        <a:ea typeface="メイリオ" panose="020B0604030504040204" pitchFamily="50" charset="-128"/>
                      </a:endParaRPr>
                    </a:p>
                  </a:txBody>
                  <a:tcPr/>
                </a:tc>
                <a:tc>
                  <a:txBody>
                    <a:bodyPr/>
                    <a:lstStyle/>
                    <a:p>
                      <a:pPr marL="0" lvl="0" indent="0" algn="l">
                        <a:lnSpc>
                          <a:spcPct val="100000"/>
                        </a:lnSpc>
                        <a:buNone/>
                      </a:pPr>
                      <a:r>
                        <a:rPr lang="en-US" altLang="ja-JP" sz="1050" b="0" i="0" u="none" strike="noStrike" cap="none" baseline="0" noProof="0">
                          <a:solidFill>
                            <a:srgbClr val="000000"/>
                          </a:solidFill>
                          <a:effectLst/>
                          <a:latin typeface="メイリオ"/>
                          <a:ea typeface="メイリオ"/>
                        </a:rPr>
                        <a:t>【</a:t>
                      </a:r>
                      <a:r>
                        <a:rPr lang="ja-JP" sz="1050" b="0" i="0" u="none" strike="noStrike" cap="none" baseline="0" noProof="0">
                          <a:solidFill>
                            <a:srgbClr val="000000"/>
                          </a:solidFill>
                          <a:effectLst/>
                          <a:latin typeface="メイリオ"/>
                          <a:ea typeface="メイリオ"/>
                        </a:rPr>
                        <a:t>パスキーが未設定で、メール認証で２段階ログイン</a:t>
                      </a:r>
                      <a:r>
                        <a:rPr lang="ja-JP" altLang="en-US" sz="1050" b="0" i="0" u="none" strike="noStrike" cap="none" baseline="0" noProof="0">
                          <a:solidFill>
                            <a:srgbClr val="000000"/>
                          </a:solidFill>
                          <a:effectLst/>
                          <a:latin typeface="メイリオ"/>
                          <a:ea typeface="メイリオ"/>
                        </a:rPr>
                        <a:t>に</a:t>
                      </a:r>
                      <a:r>
                        <a:rPr lang="ja-JP" sz="1050" b="0" i="0" u="none" strike="noStrike" cap="none" baseline="0" noProof="0">
                          <a:solidFill>
                            <a:srgbClr val="000000"/>
                          </a:solidFill>
                          <a:effectLst/>
                          <a:latin typeface="メイリオ"/>
                          <a:ea typeface="メイリオ"/>
                        </a:rPr>
                        <a:t>進んだ場合</a:t>
                      </a:r>
                      <a:r>
                        <a:rPr lang="en-US" altLang="ja-JP" sz="1050" b="0" i="0" u="none" strike="noStrike" cap="none" baseline="0" noProof="0">
                          <a:solidFill>
                            <a:srgbClr val="000000"/>
                          </a:solidFill>
                          <a:effectLst/>
                          <a:latin typeface="メイリオ"/>
                          <a:ea typeface="メイリオ"/>
                        </a:rPr>
                        <a:t>】</a:t>
                      </a:r>
                      <a:endParaRPr lang="ja-JP" altLang="en-US"/>
                    </a:p>
                    <a:p>
                      <a:pPr marL="0" lvl="0" indent="0" algn="l">
                        <a:lnSpc>
                          <a:spcPct val="100000"/>
                        </a:lnSpc>
                        <a:buNone/>
                      </a:pPr>
                      <a:r>
                        <a:rPr lang="ja-JP" sz="1050" b="0" i="0" u="none" strike="noStrike" cap="none" baseline="0" noProof="0">
                          <a:solidFill>
                            <a:srgbClr val="000000"/>
                          </a:solidFill>
                          <a:effectLst/>
                          <a:latin typeface="メイリオ"/>
                          <a:ea typeface="メイリオ"/>
                        </a:rPr>
                        <a:t>２段階認証が必要です。</a:t>
                      </a:r>
                      <a:endParaRPr lang="ja-JP"/>
                    </a:p>
                    <a:p>
                      <a:pPr marL="0" lvl="0" indent="0" algn="l">
                        <a:lnSpc>
                          <a:spcPct val="100000"/>
                        </a:lnSpc>
                        <a:buNone/>
                      </a:pPr>
                      <a:r>
                        <a:rPr lang="ja-JP" sz="1050" b="0" i="0" u="none" strike="noStrike" cap="none" baseline="0" noProof="0">
                          <a:solidFill>
                            <a:srgbClr val="000000"/>
                          </a:solidFill>
                          <a:effectLst/>
                          <a:latin typeface="メイリオ"/>
                          <a:ea typeface="メイリオ"/>
                        </a:rPr>
                        <a:t>ログイン画面で、ログイン名またはメールアドレスを入力し［次へ］で進みます。</a:t>
                      </a:r>
                      <a:endParaRPr lang="ja-JP"/>
                    </a:p>
                    <a:p>
                      <a:pPr marL="0" lvl="0" indent="0" algn="l">
                        <a:lnSpc>
                          <a:spcPct val="100000"/>
                        </a:lnSpc>
                        <a:buNone/>
                      </a:pPr>
                      <a:endParaRPr lang="ja-JP" sz="1050" b="0" i="0" u="none" strike="noStrike" cap="none" baseline="0" noProof="0">
                        <a:solidFill>
                          <a:srgbClr val="000000"/>
                        </a:solidFill>
                        <a:effectLst/>
                        <a:latin typeface="メイリオ"/>
                        <a:ea typeface="メイリオ"/>
                      </a:endParaRPr>
                    </a:p>
                    <a:p>
                      <a:pPr marL="0" lvl="0" indent="0" algn="l">
                        <a:lnSpc>
                          <a:spcPct val="100000"/>
                        </a:lnSpc>
                        <a:buNone/>
                      </a:pPr>
                      <a:r>
                        <a:rPr lang="en-US" altLang="ja-JP" sz="1100" b="0" i="0" u="none" strike="noStrike" cap="none" baseline="0" noProof="0">
                          <a:solidFill>
                            <a:srgbClr val="000000"/>
                          </a:solidFill>
                          <a:effectLst/>
                          <a:latin typeface="Meiryo"/>
                        </a:rPr>
                        <a:t>【</a:t>
                      </a:r>
                      <a:r>
                        <a:rPr lang="ja-JP" altLang="en-US" sz="1050" b="0" i="0" u="none" strike="noStrike" cap="none" baseline="0" noProof="0">
                          <a:solidFill>
                            <a:srgbClr val="000000"/>
                          </a:solidFill>
                          <a:effectLst/>
                          <a:latin typeface="メイリオ"/>
                          <a:ea typeface="メイリオ"/>
                        </a:rPr>
                        <a:t>パスキーを設定している場合】</a:t>
                      </a:r>
                      <a:endParaRPr lang="ja-JP" altLang="en-US"/>
                    </a:p>
                    <a:p>
                      <a:pPr marL="0" lvl="0" indent="0" algn="l">
                        <a:lnSpc>
                          <a:spcPct val="100000"/>
                        </a:lnSpc>
                        <a:buNone/>
                      </a:pPr>
                      <a:r>
                        <a:rPr lang="ja-JP" altLang="en-US" sz="1050" b="0" i="0" u="none" strike="noStrike" cap="none" baseline="0" noProof="0">
                          <a:solidFill>
                            <a:srgbClr val="000000"/>
                          </a:solidFill>
                          <a:effectLst/>
                          <a:latin typeface="メイリオ"/>
                          <a:ea typeface="メイリオ"/>
                        </a:rPr>
                        <a:t>パスキーでログインした場合、２段階認証は不要です。</a:t>
                      </a:r>
                      <a:endParaRPr lang="ja-JP" altLang="en-US"/>
                    </a:p>
                    <a:p>
                      <a:pPr marL="0" lvl="0" indent="0" algn="l">
                        <a:lnSpc>
                          <a:spcPct val="100000"/>
                        </a:lnSpc>
                        <a:buNone/>
                      </a:pPr>
                      <a:r>
                        <a:rPr lang="ja-JP" altLang="en-US" sz="1050" b="0" i="0" u="none" strike="noStrike" cap="none" baseline="0" noProof="0">
                          <a:solidFill>
                            <a:srgbClr val="000000"/>
                          </a:solidFill>
                          <a:effectLst/>
                          <a:latin typeface="メイリオ"/>
                          <a:ea typeface="メイリオ"/>
                        </a:rPr>
                        <a:t>ログイン画面で、ログイン名またはメールアドレスを入力し［次へ］で進みます。</a:t>
                      </a:r>
                      <a:endParaRPr lang="ja-JP" altLang="en-US"/>
                    </a:p>
                  </a:txBody>
                  <a:tcPr/>
                </a:tc>
                <a:extLst>
                  <a:ext uri="{0D108BD9-81ED-4DB2-BD59-A6C34878D82A}">
                    <a16:rowId xmlns:a16="http://schemas.microsoft.com/office/drawing/2014/main" val="1611891370"/>
                  </a:ext>
                </a:extLst>
              </a:tr>
              <a:tr h="274759">
                <a:tc>
                  <a:txBody>
                    <a:bodyPr/>
                    <a:lstStyle/>
                    <a:p>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退職した後も、配信済の明細を見ることはできますか？</a:t>
                      </a:r>
                      <a:endParaRPr kumimoji="1" lang="ja-JP" altLang="en-US" sz="1050">
                        <a:latin typeface="メイリオ" panose="020B0604030504040204" pitchFamily="50" charset="-128"/>
                        <a:ea typeface="メイリオ" panose="020B0604030504040204" pitchFamily="50" charset="-128"/>
                      </a:endParaRPr>
                    </a:p>
                  </a:txBody>
                  <a:tcPr/>
                </a:tc>
                <a:tc>
                  <a:txBody>
                    <a:bodyPr/>
                    <a:lstStyle/>
                    <a:p>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当該社員にライセンスが付与されている間は、退職後でも閲覧可能です。</a:t>
                      </a:r>
                    </a:p>
                  </a:txBody>
                  <a:tcPr/>
                </a:tc>
                <a:extLst>
                  <a:ext uri="{0D108BD9-81ED-4DB2-BD59-A6C34878D82A}">
                    <a16:rowId xmlns:a16="http://schemas.microsoft.com/office/drawing/2014/main" val="1895699540"/>
                  </a:ext>
                </a:extLst>
              </a:tr>
              <a:tr h="880891">
                <a:tc>
                  <a:txBody>
                    <a:bodyPr/>
                    <a:lstStyle/>
                    <a:p>
                      <a:r>
                        <a:rPr lang="ja-JP" altLang="en-US" sz="1050" b="0" i="0" u="none" strike="noStrike" cap="none">
                          <a:solidFill>
                            <a:schemeClr val="dk1"/>
                          </a:solidFill>
                          <a:effectLst/>
                          <a:latin typeface="メイリオ"/>
                          <a:ea typeface="メイリオ"/>
                          <a:cs typeface="+mn-cs"/>
                          <a:sym typeface="Arial"/>
                        </a:rPr>
                        <a:t>配信メール内の</a:t>
                      </a:r>
                      <a:r>
                        <a:rPr lang="en-US" altLang="ja-JP" sz="1050" b="0" i="0" u="none" strike="noStrike" cap="none">
                          <a:solidFill>
                            <a:schemeClr val="dk1"/>
                          </a:solidFill>
                          <a:effectLst/>
                          <a:latin typeface="メイリオ"/>
                          <a:ea typeface="メイリオ"/>
                          <a:cs typeface="+mn-cs"/>
                          <a:sym typeface="Arial"/>
                        </a:rPr>
                        <a:t>URL</a:t>
                      </a:r>
                      <a:r>
                        <a:rPr lang="ja-JP" altLang="en-US" sz="1050" b="0" i="0" u="none" strike="noStrike" cap="none">
                          <a:solidFill>
                            <a:schemeClr val="dk1"/>
                          </a:solidFill>
                          <a:effectLst/>
                          <a:latin typeface="メイリオ"/>
                          <a:ea typeface="メイリオ"/>
                          <a:cs typeface="+mn-cs"/>
                          <a:sym typeface="Arial"/>
                        </a:rPr>
                        <a:t>をクリックすると「パスワードリセットコードが指定されていません」というエラーが出ます。</a:t>
                      </a:r>
                      <a:endParaRPr kumimoji="1" lang="ja-JP" altLang="en-US" sz="1050">
                        <a:latin typeface="メイリオ"/>
                        <a:ea typeface="メイリオ"/>
                      </a:endParaRPr>
                    </a:p>
                  </a:txBody>
                  <a:tcPr/>
                </a:tc>
                <a:tc>
                  <a:txBody>
                    <a:bodyPr/>
                    <a:lstStyle/>
                    <a:p>
                      <a:r>
                        <a:rPr lang="ja-JP" altLang="en-US" sz="1050" b="0" i="0" u="none" strike="noStrike" cap="none">
                          <a:solidFill>
                            <a:schemeClr val="dk1"/>
                          </a:solidFill>
                          <a:effectLst/>
                          <a:latin typeface="メイリオ"/>
                          <a:ea typeface="メイリオ"/>
                          <a:cs typeface="+mn-cs"/>
                          <a:sym typeface="Arial"/>
                        </a:rPr>
                        <a:t>給与明細配信メールの文中に記載されている</a:t>
                      </a:r>
                      <a:r>
                        <a:rPr lang="en-US" altLang="ja-JP" sz="1050" b="0" i="0" u="none" strike="noStrike" cap="none">
                          <a:solidFill>
                            <a:schemeClr val="dk1"/>
                          </a:solidFill>
                          <a:effectLst/>
                          <a:latin typeface="メイリオ"/>
                          <a:ea typeface="メイリオ"/>
                          <a:cs typeface="+mn-cs"/>
                          <a:sym typeface="Arial"/>
                        </a:rPr>
                        <a:t>URL</a:t>
                      </a:r>
                      <a:r>
                        <a:rPr lang="ja-JP" altLang="en-US" sz="1050" b="0" i="0" u="none" strike="noStrike" cap="none">
                          <a:solidFill>
                            <a:schemeClr val="dk1"/>
                          </a:solidFill>
                          <a:effectLst/>
                          <a:latin typeface="メイリオ"/>
                          <a:ea typeface="メイリオ"/>
                          <a:cs typeface="+mn-cs"/>
                          <a:sym typeface="Arial"/>
                        </a:rPr>
                        <a:t>をクリックしたときに「パスワードリセットコードが指定されていません」のエラーが出る場合、</a:t>
                      </a:r>
                      <a:r>
                        <a:rPr lang="en-US" altLang="ja-JP" sz="1050" b="0" i="0" u="none" strike="noStrike" cap="none">
                          <a:solidFill>
                            <a:schemeClr val="dk1"/>
                          </a:solidFill>
                          <a:effectLst/>
                          <a:latin typeface="メイリオ"/>
                          <a:ea typeface="メイリオ"/>
                          <a:cs typeface="+mn-cs"/>
                          <a:sym typeface="Arial"/>
                        </a:rPr>
                        <a:t>URL</a:t>
                      </a:r>
                      <a:r>
                        <a:rPr lang="ja-JP" altLang="en-US" sz="1050" b="0" i="0" u="none" strike="noStrike" cap="none">
                          <a:solidFill>
                            <a:schemeClr val="dk1"/>
                          </a:solidFill>
                          <a:effectLst/>
                          <a:latin typeface="メイリオ"/>
                          <a:ea typeface="メイリオ"/>
                          <a:cs typeface="+mn-cs"/>
                          <a:sym typeface="Arial"/>
                        </a:rPr>
                        <a:t>のリンクが途中で切れている可能性があります。</a:t>
                      </a:r>
                    </a:p>
                    <a:p>
                      <a:r>
                        <a:rPr lang="en-US" altLang="ja-JP" sz="1050" b="0" i="0" u="none" strike="noStrike" cap="none">
                          <a:solidFill>
                            <a:schemeClr val="dk1"/>
                          </a:solidFill>
                          <a:effectLst/>
                          <a:latin typeface="メイリオ"/>
                          <a:ea typeface="メイリオ"/>
                          <a:cs typeface="+mn-cs"/>
                          <a:sym typeface="Arial"/>
                        </a:rPr>
                        <a:t>※</a:t>
                      </a:r>
                      <a:r>
                        <a:rPr lang="ja-JP" altLang="en-US" sz="1050" b="0" i="0" u="none" strike="noStrike" cap="none">
                          <a:solidFill>
                            <a:schemeClr val="dk1"/>
                          </a:solidFill>
                          <a:effectLst/>
                          <a:latin typeface="メイリオ"/>
                          <a:ea typeface="メイリオ"/>
                          <a:cs typeface="+mn-cs"/>
                          <a:sym typeface="Arial"/>
                        </a:rPr>
                        <a:t>受信側のメーラーの設定等によって、メール本文内に記載されている</a:t>
                      </a:r>
                      <a:r>
                        <a:rPr lang="en-US" altLang="ja-JP" sz="1050" b="0" i="0" u="none" strike="noStrike" cap="none">
                          <a:solidFill>
                            <a:schemeClr val="dk1"/>
                          </a:solidFill>
                          <a:effectLst/>
                          <a:latin typeface="メイリオ"/>
                          <a:ea typeface="メイリオ"/>
                          <a:cs typeface="+mn-cs"/>
                          <a:sym typeface="Arial"/>
                        </a:rPr>
                        <a:t>URL</a:t>
                      </a:r>
                      <a:r>
                        <a:rPr lang="ja-JP" altLang="en-US" sz="1050" b="0" i="0" u="none" strike="noStrike" cap="none">
                          <a:solidFill>
                            <a:schemeClr val="dk1"/>
                          </a:solidFill>
                          <a:effectLst/>
                          <a:latin typeface="メイリオ"/>
                          <a:ea typeface="メイリオ"/>
                          <a:cs typeface="+mn-cs"/>
                          <a:sym typeface="Arial"/>
                        </a:rPr>
                        <a:t>のリンクが途中で切れてしまうことがあります。</a:t>
                      </a:r>
                    </a:p>
                    <a:p>
                      <a:r>
                        <a:rPr lang="ja-JP" altLang="en-US" sz="1050" b="0" i="0" u="none" strike="noStrike" cap="none">
                          <a:solidFill>
                            <a:schemeClr val="dk1"/>
                          </a:solidFill>
                          <a:effectLst/>
                          <a:latin typeface="メイリオ"/>
                          <a:ea typeface="メイリオ"/>
                          <a:cs typeface="+mn-cs"/>
                          <a:sym typeface="Arial"/>
                        </a:rPr>
                        <a:t>メール本文からクリックするのではなく、</a:t>
                      </a:r>
                      <a:r>
                        <a:rPr lang="en-US" altLang="ja-JP" sz="1050" b="0" i="0" u="none" strike="noStrike" cap="none">
                          <a:solidFill>
                            <a:schemeClr val="dk1"/>
                          </a:solidFill>
                          <a:effectLst/>
                          <a:latin typeface="メイリオ"/>
                          <a:ea typeface="メイリオ"/>
                          <a:cs typeface="+mn-cs"/>
                          <a:sym typeface="Arial"/>
                        </a:rPr>
                        <a:t>URL</a:t>
                      </a:r>
                      <a:r>
                        <a:rPr lang="ja-JP" altLang="en-US" sz="1050" b="0" i="0" u="none" strike="noStrike" cap="none">
                          <a:solidFill>
                            <a:schemeClr val="dk1"/>
                          </a:solidFill>
                          <a:effectLst/>
                          <a:latin typeface="メイリオ"/>
                          <a:ea typeface="メイリオ"/>
                          <a:cs typeface="+mn-cs"/>
                          <a:sym typeface="Arial"/>
                        </a:rPr>
                        <a:t>を全文コピーしてブラウザのアドレスバーに直接貼り付けてアクセスできるか、お試しください。</a:t>
                      </a:r>
                    </a:p>
                  </a:txBody>
                  <a:tcPr/>
                </a:tc>
                <a:extLst>
                  <a:ext uri="{0D108BD9-81ED-4DB2-BD59-A6C34878D82A}">
                    <a16:rowId xmlns:a16="http://schemas.microsoft.com/office/drawing/2014/main" val="2338854094"/>
                  </a:ext>
                </a:extLst>
              </a:tr>
              <a:tr h="880891">
                <a:tc>
                  <a:txBody>
                    <a:bodyPr/>
                    <a:lstStyle/>
                    <a:p>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マニュアルはどこにありますか。</a:t>
                      </a:r>
                      <a:endParaRPr kumimoji="1" lang="ja-JP" altLang="en-US" sz="1050" b="0">
                        <a:latin typeface="メイリオ" panose="020B0604030504040204" pitchFamily="50" charset="-128"/>
                        <a:ea typeface="メイリオ" panose="020B0604030504040204" pitchFamily="50" charset="-128"/>
                      </a:endParaRPr>
                    </a:p>
                  </a:txBody>
                  <a:tcPr/>
                </a:tc>
                <a:tc>
                  <a:txBody>
                    <a:bodyPr/>
                    <a:lstStyle/>
                    <a:p>
                      <a:r>
                        <a:rPr lang="ja-JP" altLang="en-US"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rPr>
                        <a:t>マニュアルは、次のリンク先をご覧ください。</a:t>
                      </a:r>
                      <a:endParaRPr lang="en-US" altLang="ja-JP" sz="1050" b="0" i="0" u="none" strike="noStrike" cap="none">
                        <a:solidFill>
                          <a:schemeClr val="dk1"/>
                        </a:solidFill>
                        <a:effectLst/>
                        <a:latin typeface="メイリオ" panose="020B0604030504040204" pitchFamily="50" charset="-128"/>
                        <a:ea typeface="メイリオ" panose="020B0604030504040204" pitchFamily="50" charset="-128"/>
                        <a:cs typeface="+mn-cs"/>
                        <a:sym typeface="Arial"/>
                      </a:endParaRPr>
                    </a:p>
                    <a:p>
                      <a:r>
                        <a:rPr lang="en-US" altLang="ja-JP" sz="1050" b="0" i="0" u="none" strike="noStrike" cap="none">
                          <a:solidFill>
                            <a:schemeClr val="dk1"/>
                          </a:solidFill>
                          <a:effectLst/>
                          <a:latin typeface="メイリオ"/>
                          <a:ea typeface="メイリオ"/>
                          <a:cs typeface="+mn-cs"/>
                          <a:sym typeface="Arial"/>
                          <a:hlinkClick r:id="rId2"/>
                        </a:rPr>
                        <a:t>https://pca.jp/area_support/manual/payslip_staff/index.html</a:t>
                      </a:r>
                      <a:endParaRPr lang="en-US" altLang="ja-JP" sz="1050" b="0" i="0" u="none" strike="noStrike" cap="none">
                        <a:solidFill>
                          <a:schemeClr val="dk1"/>
                        </a:solidFill>
                        <a:effectLst/>
                        <a:latin typeface="メイリオ"/>
                        <a:ea typeface="メイリオ"/>
                        <a:cs typeface="+mn-cs"/>
                        <a:sym typeface="Arial"/>
                      </a:endParaRPr>
                    </a:p>
                    <a:p>
                      <a:r>
                        <a:rPr lang="ja-JP" altLang="en-US" sz="1050" b="0" i="0" u="none" strike="noStrike" cap="none">
                          <a:solidFill>
                            <a:schemeClr val="dk1"/>
                          </a:solidFill>
                          <a:effectLst/>
                          <a:latin typeface="メイリオ"/>
                          <a:ea typeface="メイリオ"/>
                          <a:cs typeface="+mn-cs"/>
                          <a:sym typeface="Arial"/>
                        </a:rPr>
                        <a:t>なお、</a:t>
                      </a:r>
                      <a:r>
                        <a:rPr lang="en-US" altLang="ja-JP" sz="1050" b="0" i="0" u="none" strike="noStrike" cap="none">
                          <a:solidFill>
                            <a:schemeClr val="dk1"/>
                          </a:solidFill>
                          <a:effectLst/>
                          <a:latin typeface="メイリオ"/>
                          <a:ea typeface="メイリオ"/>
                          <a:cs typeface="+mn-cs"/>
                          <a:sym typeface="Arial"/>
                        </a:rPr>
                        <a:t>『PCA Hub』</a:t>
                      </a:r>
                      <a:r>
                        <a:rPr lang="ja-JP" altLang="en-US" sz="1050" b="0" i="0" u="none" strike="noStrike" cap="none">
                          <a:solidFill>
                            <a:schemeClr val="dk1"/>
                          </a:solidFill>
                          <a:effectLst/>
                          <a:latin typeface="メイリオ"/>
                          <a:ea typeface="メイリオ"/>
                          <a:cs typeface="+mn-cs"/>
                          <a:sym typeface="Arial"/>
                        </a:rPr>
                        <a:t>の各サイト画面の左側に「マニュアル」</a:t>
                      </a:r>
                      <a:r>
                        <a:rPr lang="ja-JP" altLang="en-US" sz="1050" b="0" i="0" u="none" strike="noStrike" cap="none">
                          <a:solidFill>
                            <a:schemeClr val="dk1"/>
                          </a:solidFill>
                          <a:effectLst/>
                          <a:latin typeface="メイリオ"/>
                          <a:ea typeface="メイリオ"/>
                          <a:cs typeface="+mn-cs"/>
                        </a:rPr>
                        <a:t>のアイコン</a:t>
                      </a:r>
                      <a:r>
                        <a:rPr lang="ja-JP" altLang="en-US" sz="1050" b="0" i="0" u="none" strike="noStrike" cap="none">
                          <a:solidFill>
                            <a:schemeClr val="dk1"/>
                          </a:solidFill>
                          <a:effectLst/>
                          <a:latin typeface="メイリオ"/>
                          <a:ea typeface="メイリオ"/>
                          <a:cs typeface="+mn-cs"/>
                          <a:sym typeface="Arial"/>
                        </a:rPr>
                        <a:t>が表示され</a:t>
                      </a:r>
                      <a:r>
                        <a:rPr lang="ja-JP" altLang="en-US" sz="1050" b="0" i="0" u="none" strike="noStrike" cap="none">
                          <a:solidFill>
                            <a:schemeClr val="dk1"/>
                          </a:solidFill>
                          <a:effectLst/>
                          <a:latin typeface="メイリオ"/>
                          <a:ea typeface="メイリオ"/>
                          <a:cs typeface="+mn-cs"/>
                        </a:rPr>
                        <a:t>ており</a:t>
                      </a:r>
                      <a:r>
                        <a:rPr lang="ja-JP" altLang="en-US" sz="1050" b="0" i="0" u="none" strike="noStrike" cap="none">
                          <a:solidFill>
                            <a:schemeClr val="dk1"/>
                          </a:solidFill>
                          <a:effectLst/>
                          <a:latin typeface="メイリオ"/>
                          <a:ea typeface="メイリオ"/>
                          <a:cs typeface="+mn-cs"/>
                          <a:sym typeface="Arial"/>
                        </a:rPr>
                        <a:t>ますので、こちらからもマニュアルを確認することができます。</a:t>
                      </a:r>
                    </a:p>
                  </a:txBody>
                  <a:tcPr/>
                </a:tc>
                <a:extLst>
                  <a:ext uri="{0D108BD9-81ED-4DB2-BD59-A6C34878D82A}">
                    <a16:rowId xmlns:a16="http://schemas.microsoft.com/office/drawing/2014/main" val="3853772398"/>
                  </a:ext>
                </a:extLst>
              </a:tr>
            </a:tbl>
          </a:graphicData>
        </a:graphic>
      </p:graphicFrame>
      <p:sp>
        <p:nvSpPr>
          <p:cNvPr id="4" name="正方形/長方形 3"/>
          <p:cNvSpPr/>
          <p:nvPr/>
        </p:nvSpPr>
        <p:spPr>
          <a:xfrm>
            <a:off x="533996" y="5023186"/>
            <a:ext cx="11313814" cy="830997"/>
          </a:xfrm>
          <a:prstGeom prst="rect">
            <a:avLst/>
          </a:prstGeom>
        </p:spPr>
        <p:txBody>
          <a:bodyPr wrap="square" lIns="91440" tIns="45720" rIns="91440" bIns="45720" anchor="t">
            <a:spAutoFit/>
          </a:bodyPr>
          <a:lstStyle/>
          <a:p>
            <a:r>
              <a:rPr lang="ja-JP" altLang="en-US" sz="1600">
                <a:latin typeface="メイリオ"/>
                <a:ea typeface="メイリオ"/>
              </a:rPr>
              <a:t>その他、よくあるご質問は</a:t>
            </a:r>
            <a:r>
              <a:rPr lang="ja-JP" altLang="en-US" sz="1600">
                <a:latin typeface="メイリオ"/>
                <a:ea typeface="メイリオ"/>
                <a:hlinkClick r:id="rId3"/>
              </a:rPr>
              <a:t>こちら</a:t>
            </a:r>
            <a:r>
              <a:rPr lang="ja-JP" altLang="en-US" sz="1600">
                <a:latin typeface="メイリオ"/>
                <a:ea typeface="メイリオ"/>
              </a:rPr>
              <a:t>（</a:t>
            </a:r>
            <a:r>
              <a:rPr lang="en-US" altLang="ja-JP" sz="1600">
                <a:latin typeface="メイリオ"/>
                <a:ea typeface="メイリオ"/>
                <a:hlinkClick r:id="rId3"/>
              </a:rPr>
              <a:t>https://faq.pca.jp/</a:t>
            </a:r>
            <a:r>
              <a:rPr lang="ja-JP" altLang="en-US" sz="1600">
                <a:latin typeface="メイリオ"/>
                <a:ea typeface="メイリオ"/>
              </a:rPr>
              <a:t>）から確認ができます。　検索欄に「</a:t>
            </a:r>
            <a:r>
              <a:rPr lang="en-US" altLang="ja-JP" sz="1600">
                <a:latin typeface="メイリオ"/>
                <a:ea typeface="メイリオ"/>
              </a:rPr>
              <a:t>Hub</a:t>
            </a:r>
            <a:r>
              <a:rPr lang="ja-JP" altLang="en-US" sz="1600">
                <a:latin typeface="メイリオ"/>
                <a:ea typeface="メイリオ"/>
              </a:rPr>
              <a:t> 給与明細」で絞り込みしてください。</a:t>
            </a:r>
            <a:endParaRPr lang="en-US" altLang="ja-JP" sz="1600">
              <a:latin typeface="メイリオ"/>
              <a:ea typeface="メイリオ"/>
            </a:endParaRPr>
          </a:p>
          <a:p>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主にシステム管理者・業務担当者様向けの内容となっております。不明点があれば社内担当者に確認をお願いします。</a:t>
            </a:r>
          </a:p>
        </p:txBody>
      </p:sp>
    </p:spTree>
    <p:extLst>
      <p:ext uri="{BB962C8B-B14F-4D97-AF65-F5344CB8AC3E}">
        <p14:creationId xmlns:p14="http://schemas.microsoft.com/office/powerpoint/2010/main" val="1067461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DE01AFB-559C-49C2-AF83-836728682562}" type="slidenum">
              <a:rPr kumimoji="1" lang="ja-JP" altLang="en-US" smtClean="0"/>
              <a:t>15</a:t>
            </a:fld>
            <a:endParaRPr kumimoji="1" lang="ja-JP" altLang="en-US"/>
          </a:p>
        </p:txBody>
      </p:sp>
      <p:sp>
        <p:nvSpPr>
          <p:cNvPr id="3" name="タイトル 1">
            <a:extLst>
              <a:ext uri="{FF2B5EF4-FFF2-40B4-BE49-F238E27FC236}">
                <a16:creationId xmlns:a16="http://schemas.microsoft.com/office/drawing/2014/main" id="{D920894A-F1A3-40A3-A034-8234C01A318A}"/>
              </a:ext>
            </a:extLst>
          </p:cNvPr>
          <p:cNvSpPr txBox="1">
            <a:spLocks/>
          </p:cNvSpPr>
          <p:nvPr/>
        </p:nvSpPr>
        <p:spPr>
          <a:xfrm>
            <a:off x="413974" y="2527380"/>
            <a:ext cx="11660591" cy="14020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endParaRPr kumimoji="1" lang="en-US" altLang="ja-JP" sz="4000">
              <a:solidFill>
                <a:srgbClr val="5F5F5F"/>
              </a:solidFill>
              <a:latin typeface="Meiryo UI" panose="020B0604030504040204" pitchFamily="50" charset="-128"/>
              <a:ea typeface="Meiryo UI" panose="020B0604030504040204" pitchFamily="50" charset="-128"/>
            </a:endParaRPr>
          </a:p>
          <a:p>
            <a:pPr>
              <a:lnSpc>
                <a:spcPct val="120000"/>
              </a:lnSpc>
            </a:pPr>
            <a:r>
              <a:rPr kumimoji="1" lang="ja-JP" altLang="en-US" sz="4000">
                <a:solidFill>
                  <a:srgbClr val="5F5F5F"/>
                </a:solidFill>
                <a:latin typeface="Meiryo UI" panose="020B0604030504040204" pitchFamily="50" charset="-128"/>
                <a:ea typeface="Meiryo UI" panose="020B0604030504040204" pitchFamily="50" charset="-128"/>
              </a:rPr>
              <a:t>従業員様向け</a:t>
            </a:r>
            <a:br>
              <a:rPr kumimoji="1" lang="en-US" altLang="ja-JP" sz="4000">
                <a:solidFill>
                  <a:srgbClr val="5F5F5F"/>
                </a:solidFill>
                <a:latin typeface="Meiryo UI" panose="020B0604030504040204" pitchFamily="50" charset="-128"/>
                <a:ea typeface="Meiryo UI" panose="020B0604030504040204" pitchFamily="50" charset="-128"/>
              </a:rPr>
            </a:br>
            <a:r>
              <a:rPr kumimoji="1" lang="en-US" altLang="ja-JP" sz="3600">
                <a:solidFill>
                  <a:srgbClr val="5F5F5F"/>
                </a:solidFill>
                <a:latin typeface="Meiryo UI" panose="020B0604030504040204" pitchFamily="50" charset="-128"/>
                <a:ea typeface="Meiryo UI" panose="020B0604030504040204" pitchFamily="50" charset="-128"/>
              </a:rPr>
              <a:t>『</a:t>
            </a:r>
            <a:r>
              <a:rPr kumimoji="1" lang="ja-JP" altLang="en-US" sz="3600">
                <a:solidFill>
                  <a:srgbClr val="5F5F5F"/>
                </a:solidFill>
                <a:latin typeface="Meiryo UI" panose="020B0604030504040204" pitchFamily="50" charset="-128"/>
                <a:ea typeface="Meiryo UI" panose="020B0604030504040204" pitchFamily="50" charset="-128"/>
              </a:rPr>
              <a:t>特別徴収税額通知（納税義務者用）</a:t>
            </a:r>
            <a:r>
              <a:rPr kumimoji="1" lang="en-US" altLang="ja-JP" sz="3600">
                <a:solidFill>
                  <a:srgbClr val="5F5F5F"/>
                </a:solidFill>
                <a:latin typeface="Meiryo UI" panose="020B0604030504040204" pitchFamily="50" charset="-128"/>
                <a:ea typeface="Meiryo UI" panose="020B0604030504040204" pitchFamily="50" charset="-128"/>
              </a:rPr>
              <a:t>』</a:t>
            </a:r>
            <a:r>
              <a:rPr kumimoji="1" lang="ja-JP" altLang="en-US" sz="3600">
                <a:solidFill>
                  <a:srgbClr val="5F5F5F"/>
                </a:solidFill>
                <a:latin typeface="Meiryo UI" panose="020B0604030504040204" pitchFamily="50" charset="-128"/>
                <a:ea typeface="Meiryo UI" panose="020B0604030504040204" pitchFamily="50" charset="-128"/>
              </a:rPr>
              <a:t>参照簡易マニュアル</a:t>
            </a:r>
            <a:endParaRPr kumimoji="1" lang="en-US" altLang="ja-JP" sz="3600">
              <a:solidFill>
                <a:srgbClr val="5F5F5F"/>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422399" y="4721887"/>
            <a:ext cx="9039654" cy="369332"/>
          </a:xfrm>
          <a:prstGeom prst="rect">
            <a:avLst/>
          </a:prstGeom>
          <a:noFill/>
        </p:spPr>
        <p:txBody>
          <a:bodyPr wrap="none" rtlCol="0">
            <a:spAutoFit/>
          </a:bodyPr>
          <a:lstStyle/>
          <a:p>
            <a:r>
              <a:rPr kumimoji="1" lang="en-US" altLang="ja-JP" sz="1800">
                <a:latin typeface="Meiryo UI" panose="020B0604030504040204" pitchFamily="50" charset="-128"/>
                <a:ea typeface="Meiryo UI" panose="020B0604030504040204" pitchFamily="50" charset="-128"/>
              </a:rPr>
              <a:t>※</a:t>
            </a:r>
            <a:r>
              <a:rPr kumimoji="1" lang="ja-JP" altLang="en-US" sz="1800">
                <a:latin typeface="Meiryo UI" panose="020B0604030504040204" pitchFamily="50" charset="-128"/>
                <a:ea typeface="Meiryo UI" panose="020B0604030504040204" pitchFamily="50" charset="-128"/>
              </a:rPr>
              <a:t>以降の資料は</a:t>
            </a:r>
            <a:r>
              <a:rPr kumimoji="1" lang="en-US" altLang="ja-JP" sz="1800">
                <a:latin typeface="Meiryo UI" panose="020B0604030504040204" pitchFamily="50" charset="-128"/>
                <a:ea typeface="Meiryo UI" panose="020B0604030504040204" pitchFamily="50" charset="-128"/>
              </a:rPr>
              <a:t>『PCA</a:t>
            </a:r>
            <a:r>
              <a:rPr kumimoji="1" lang="ja-JP" altLang="en-US" sz="1800">
                <a:latin typeface="Meiryo UI" panose="020B0604030504040204" pitchFamily="50" charset="-128"/>
                <a:ea typeface="Meiryo UI" panose="020B0604030504040204" pitchFamily="50" charset="-128"/>
              </a:rPr>
              <a:t> </a:t>
            </a:r>
            <a:r>
              <a:rPr kumimoji="1" lang="en-US" altLang="ja-JP" sz="1800">
                <a:latin typeface="Meiryo UI" panose="020B0604030504040204" pitchFamily="50" charset="-128"/>
                <a:ea typeface="Meiryo UI" panose="020B0604030504040204" pitchFamily="50" charset="-128"/>
              </a:rPr>
              <a:t>Hub</a:t>
            </a:r>
            <a:r>
              <a:rPr kumimoji="1" lang="ja-JP" altLang="en-US" sz="1800">
                <a:latin typeface="Meiryo UI" panose="020B0604030504040204" pitchFamily="50" charset="-128"/>
                <a:ea typeface="Meiryo UI" panose="020B0604030504040204" pitchFamily="50" charset="-128"/>
              </a:rPr>
              <a:t> 給与明細</a:t>
            </a:r>
            <a:r>
              <a:rPr kumimoji="1" lang="en-US" altLang="ja-JP" sz="1800">
                <a:latin typeface="Meiryo UI" panose="020B0604030504040204" pitchFamily="50" charset="-128"/>
                <a:ea typeface="Meiryo UI" panose="020B0604030504040204" pitchFamily="50" charset="-128"/>
              </a:rPr>
              <a:t>』</a:t>
            </a:r>
            <a:r>
              <a:rPr kumimoji="1" lang="ja-JP" altLang="en-US" sz="1800">
                <a:latin typeface="Meiryo UI" panose="020B0604030504040204" pitchFamily="50" charset="-128"/>
                <a:ea typeface="Meiryo UI" panose="020B0604030504040204" pitchFamily="50" charset="-128"/>
              </a:rPr>
              <a:t>において特徴通知を配信している場合にご利用ください。</a:t>
            </a:r>
          </a:p>
        </p:txBody>
      </p:sp>
    </p:spTree>
    <p:extLst>
      <p:ext uri="{BB962C8B-B14F-4D97-AF65-F5344CB8AC3E}">
        <p14:creationId xmlns:p14="http://schemas.microsoft.com/office/powerpoint/2010/main" val="238828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idx="12"/>
          </p:nvPr>
        </p:nvSpPr>
        <p:spPr>
          <a:xfrm>
            <a:off x="7911125" y="6670633"/>
            <a:ext cx="2844800" cy="187367"/>
          </a:xfrm>
        </p:spPr>
        <p:txBody>
          <a:bodyPr/>
          <a:lstStyle/>
          <a:p>
            <a:fld id="{00000000-1234-1234-1234-123412341234}" type="slidenum">
              <a:rPr lang="en-US" altLang="ja-JP" smtClean="0"/>
              <a:pPr/>
              <a:t>16</a:t>
            </a:fld>
            <a:endParaRPr lang="ja-JP" altLang="en-US"/>
          </a:p>
        </p:txBody>
      </p:sp>
      <p:sp>
        <p:nvSpPr>
          <p:cNvPr id="6" name="Google Shape;311;g25ee6ca055f_0_928"/>
          <p:cNvSpPr txBox="1">
            <a:spLocks noGrp="1"/>
          </p:cNvSpPr>
          <p:nvPr>
            <p:ph type="title"/>
          </p:nvPr>
        </p:nvSpPr>
        <p:spPr>
          <a:xfrm>
            <a:off x="531962" y="353823"/>
            <a:ext cx="10972800" cy="634082"/>
          </a:xfrm>
          <a:prstGeom prst="rect">
            <a:avLst/>
          </a:prstGeom>
        </p:spPr>
        <p:txBody>
          <a:bodyPr spcFirstLastPara="1" wrap="square" lIns="91425" tIns="45700" rIns="91425" bIns="45700" anchor="ctr" anchorCtr="0">
            <a:normAutofit/>
          </a:bodyPr>
          <a:lstStyle/>
          <a:p>
            <a:r>
              <a:rPr lang="ja-JP" altLang="en-US" sz="2500">
                <a:latin typeface="Meiryo UI" panose="020B0604030504040204" pitchFamily="50" charset="-128"/>
                <a:ea typeface="Meiryo UI" panose="020B0604030504040204" pitchFamily="50" charset="-128"/>
              </a:rPr>
              <a:t>特別徴収税額通知について</a:t>
            </a:r>
            <a:endParaRPr sz="2500">
              <a:latin typeface="Meiryo UI" panose="020B0604030504040204" pitchFamily="50" charset="-128"/>
              <a:ea typeface="Meiryo UI" panose="020B0604030504040204" pitchFamily="50" charset="-128"/>
            </a:endParaRPr>
          </a:p>
        </p:txBody>
      </p:sp>
      <p:sp>
        <p:nvSpPr>
          <p:cNvPr id="8" name="正方形/長方形 7"/>
          <p:cNvSpPr/>
          <p:nvPr/>
        </p:nvSpPr>
        <p:spPr>
          <a:xfrm>
            <a:off x="3780057" y="5852257"/>
            <a:ext cx="4790094" cy="369332"/>
          </a:xfrm>
          <a:prstGeom prst="rect">
            <a:avLst/>
          </a:prstGeom>
        </p:spPr>
        <p:txBody>
          <a:bodyPr wrap="none">
            <a:spAutoFit/>
          </a:bodyPr>
          <a:lstStyle/>
          <a:p>
            <a:r>
              <a:rPr lang="en-US" altLang="ja-JP" sz="1800">
                <a:latin typeface="Meiryo UI" panose="020B0604030504040204" pitchFamily="50" charset="-128"/>
                <a:ea typeface="Meiryo UI" panose="020B0604030504040204" pitchFamily="50" charset="-128"/>
              </a:rPr>
              <a:t>https://www.eltax.lta.go.jp/news/10454</a:t>
            </a:r>
            <a:endParaRPr lang="ja-JP" altLang="en-US" sz="1800">
              <a:latin typeface="Meiryo UI" panose="020B0604030504040204" pitchFamily="50" charset="-128"/>
              <a:ea typeface="Meiryo UI" panose="020B0604030504040204" pitchFamily="50" charset="-128"/>
            </a:endParaRPr>
          </a:p>
        </p:txBody>
      </p:sp>
      <p:sp>
        <p:nvSpPr>
          <p:cNvPr id="10" name="正方形/長方形 9"/>
          <p:cNvSpPr/>
          <p:nvPr/>
        </p:nvSpPr>
        <p:spPr>
          <a:xfrm>
            <a:off x="1010093" y="1046328"/>
            <a:ext cx="9553209" cy="2677656"/>
          </a:xfrm>
          <a:prstGeom prst="rect">
            <a:avLst/>
          </a:prstGeom>
        </p:spPr>
        <p:txBody>
          <a:bodyPr wrap="square" lIns="91440" tIns="45720" rIns="91440" bIns="45720" anchor="t">
            <a:spAutoFit/>
          </a:bodyPr>
          <a:lstStyle/>
          <a:p>
            <a:r>
              <a:rPr lang="ja-JP" altLang="en-US">
                <a:solidFill>
                  <a:srgbClr val="3A3D48"/>
                </a:solidFill>
                <a:latin typeface="Meiryo UI" panose="020B0604030504040204" pitchFamily="50" charset="-128"/>
                <a:ea typeface="Meiryo UI" panose="020B0604030504040204" pitchFamily="50" charset="-128"/>
              </a:rPr>
              <a:t>地方団体が給与支払報告書等を基に個人住民税の税額を決定した後、特別徴収義務者（事業主）に送付する通知を言います。</a:t>
            </a:r>
            <a:endParaRPr lang="en-US" altLang="ja-JP">
              <a:latin typeface="Meiryo UI" panose="020B0604030504040204" pitchFamily="50" charset="-128"/>
              <a:ea typeface="Meiryo UI" panose="020B0604030504040204" pitchFamily="50" charset="-128"/>
            </a:endParaRPr>
          </a:p>
          <a:p>
            <a:r>
              <a:rPr lang="ja-JP" altLang="en-US">
                <a:solidFill>
                  <a:srgbClr val="3A3D48"/>
                </a:solidFill>
                <a:latin typeface="Meiryo UI" panose="020B0604030504040204" pitchFamily="50" charset="-128"/>
                <a:ea typeface="Meiryo UI" panose="020B0604030504040204" pitchFamily="50" charset="-128"/>
              </a:rPr>
              <a:t>特別徴収義務者は、この通知に基づき、納税義務者（従業員）より徴収した税額を地方団体へ納入します。</a:t>
            </a:r>
            <a:endParaRPr lang="en-US" altLang="ja-JP">
              <a:solidFill>
                <a:srgbClr val="3A3D48"/>
              </a:solidFill>
              <a:latin typeface="Meiryo UI" panose="020B0604030504040204" pitchFamily="50" charset="-128"/>
              <a:ea typeface="Meiryo UI" panose="020B0604030504040204" pitchFamily="50" charset="-128"/>
            </a:endParaRPr>
          </a:p>
          <a:p>
            <a:endParaRPr lang="en-US" altLang="ja-JP">
              <a:solidFill>
                <a:srgbClr val="3A3D48"/>
              </a:solidFill>
              <a:latin typeface="Meiryo UI" panose="020B0604030504040204" pitchFamily="50" charset="-128"/>
              <a:ea typeface="Meiryo UI" panose="020B0604030504040204" pitchFamily="50" charset="-128"/>
            </a:endParaRPr>
          </a:p>
          <a:p>
            <a:r>
              <a:rPr lang="ja-JP" altLang="en-US">
                <a:solidFill>
                  <a:srgbClr val="3A3D48"/>
                </a:solidFill>
                <a:latin typeface="Meiryo UI"/>
                <a:ea typeface="Meiryo UI"/>
              </a:rPr>
              <a:t>この通知に関して、令和</a:t>
            </a:r>
            <a:r>
              <a:rPr lang="en-US" altLang="ja-JP">
                <a:solidFill>
                  <a:srgbClr val="3A3D48"/>
                </a:solidFill>
                <a:latin typeface="Meiryo UI"/>
                <a:ea typeface="Meiryo UI"/>
              </a:rPr>
              <a:t>6</a:t>
            </a:r>
            <a:r>
              <a:rPr lang="ja-JP" altLang="en-US">
                <a:solidFill>
                  <a:srgbClr val="3A3D48"/>
                </a:solidFill>
                <a:latin typeface="Meiryo UI"/>
                <a:ea typeface="Meiryo UI"/>
              </a:rPr>
              <a:t>年分から「納税義務者」が電子で受領できることとなりました。</a:t>
            </a:r>
            <a:endParaRPr lang="en-US" altLang="ja-JP">
              <a:solidFill>
                <a:srgbClr val="3A3D48"/>
              </a:solidFill>
              <a:latin typeface="Meiryo UI"/>
              <a:ea typeface="Meiryo UI"/>
            </a:endParaRPr>
          </a:p>
          <a:p>
            <a:r>
              <a:rPr lang="ja-JP" altLang="en-US">
                <a:solidFill>
                  <a:srgbClr val="3A3D48"/>
                </a:solidFill>
                <a:latin typeface="Meiryo UI"/>
                <a:ea typeface="Meiryo UI"/>
              </a:rPr>
              <a:t>要件としては、①前年の給与支払報告書を</a:t>
            </a:r>
            <a:r>
              <a:rPr lang="en-US" altLang="ja-JP" err="1">
                <a:solidFill>
                  <a:srgbClr val="3A3D48"/>
                </a:solidFill>
                <a:latin typeface="Meiryo UI"/>
                <a:ea typeface="Meiryo UI"/>
              </a:rPr>
              <a:t>eL</a:t>
            </a:r>
            <a:r>
              <a:rPr lang="en-US" err="1">
                <a:solidFill>
                  <a:srgbClr val="3A3D48"/>
                </a:solidFill>
                <a:latin typeface="Meiryo UI"/>
                <a:ea typeface="Meiryo UI"/>
              </a:rPr>
              <a:t>T</a:t>
            </a:r>
            <a:r>
              <a:rPr lang="en-US" altLang="ja-JP" err="1">
                <a:solidFill>
                  <a:srgbClr val="3A3D48"/>
                </a:solidFill>
                <a:latin typeface="Meiryo UI"/>
                <a:ea typeface="Meiryo UI"/>
              </a:rPr>
              <a:t>AX</a:t>
            </a:r>
            <a:r>
              <a:rPr lang="ja-JP" altLang="en-US">
                <a:solidFill>
                  <a:srgbClr val="3A3D48"/>
                </a:solidFill>
                <a:latin typeface="Meiryo UI"/>
                <a:ea typeface="Meiryo UI"/>
              </a:rPr>
              <a:t>経由で電子申告すること、②その際に特別徴収税額通知受取情報の納税義務者用について「電子データを</a:t>
            </a:r>
            <a:r>
              <a:rPr lang="en-US" altLang="ja-JP" err="1">
                <a:solidFill>
                  <a:srgbClr val="3A3D48"/>
                </a:solidFill>
                <a:latin typeface="Meiryo UI"/>
                <a:ea typeface="Meiryo UI"/>
              </a:rPr>
              <a:t>eLTAX</a:t>
            </a:r>
            <a:r>
              <a:rPr lang="ja-JP" altLang="en-US">
                <a:solidFill>
                  <a:srgbClr val="3A3D48"/>
                </a:solidFill>
                <a:latin typeface="Meiryo UI"/>
                <a:ea typeface="Meiryo UI"/>
              </a:rPr>
              <a:t>で受け取る」を選択すること、の</a:t>
            </a:r>
            <a:r>
              <a:rPr lang="en-US" altLang="ja-JP">
                <a:solidFill>
                  <a:srgbClr val="3A3D48"/>
                </a:solidFill>
                <a:latin typeface="Meiryo UI"/>
                <a:ea typeface="Meiryo UI"/>
              </a:rPr>
              <a:t>2</a:t>
            </a:r>
            <a:r>
              <a:rPr lang="ja-JP" altLang="en-US">
                <a:solidFill>
                  <a:srgbClr val="3A3D48"/>
                </a:solidFill>
                <a:latin typeface="Meiryo UI"/>
                <a:ea typeface="Meiryo UI"/>
              </a:rPr>
              <a:t>点となります。</a:t>
            </a:r>
            <a:endParaRPr lang="en-US" altLang="ja-JP">
              <a:solidFill>
                <a:srgbClr val="3A3D48"/>
              </a:solidFill>
              <a:latin typeface="Meiryo UI"/>
              <a:ea typeface="Meiryo UI"/>
            </a:endParaRPr>
          </a:p>
          <a:p>
            <a:r>
              <a:rPr lang="ja-JP" altLang="en-US">
                <a:solidFill>
                  <a:srgbClr val="3A3D48"/>
                </a:solidFill>
                <a:latin typeface="Meiryo UI" panose="020B0604030504040204" pitchFamily="50" charset="-128"/>
                <a:ea typeface="Meiryo UI" panose="020B0604030504040204" pitchFamily="50" charset="-128"/>
              </a:rPr>
              <a:t>なお、電子データでの受け取りを選択すると、書面での受け取りが出来なくなります。</a:t>
            </a:r>
            <a:endParaRPr lang="en-US" altLang="ja-JP">
              <a:solidFill>
                <a:srgbClr val="3A3D48"/>
              </a:solidFill>
              <a:latin typeface="Meiryo UI" panose="020B0604030504040204" pitchFamily="50" charset="-128"/>
              <a:ea typeface="Meiryo UI" panose="020B0604030504040204" pitchFamily="50" charset="-128"/>
            </a:endParaRPr>
          </a:p>
          <a:p>
            <a:endParaRPr lang="en-US" altLang="ja-JP">
              <a:solidFill>
                <a:srgbClr val="3A3D48"/>
              </a:solidFill>
              <a:latin typeface="Meiryo UI" panose="020B0604030504040204" pitchFamily="50" charset="-128"/>
              <a:ea typeface="Meiryo UI" panose="020B0604030504040204" pitchFamily="50" charset="-128"/>
            </a:endParaRPr>
          </a:p>
          <a:p>
            <a:r>
              <a:rPr lang="ja-JP" altLang="en-US">
                <a:solidFill>
                  <a:srgbClr val="3A3D48"/>
                </a:solidFill>
                <a:latin typeface="Meiryo UI" panose="020B0604030504040204" pitchFamily="50" charset="-128"/>
                <a:ea typeface="Meiryo UI" panose="020B0604030504040204" pitchFamily="50" charset="-128"/>
              </a:rPr>
              <a:t>詳しくは</a:t>
            </a:r>
            <a:r>
              <a:rPr lang="en-US" altLang="ja-JP" err="1">
                <a:solidFill>
                  <a:srgbClr val="3A3D48"/>
                </a:solidFill>
                <a:latin typeface="Meiryo UI" panose="020B0604030504040204" pitchFamily="50" charset="-128"/>
                <a:ea typeface="Meiryo UI" panose="020B0604030504040204" pitchFamily="50" charset="-128"/>
              </a:rPr>
              <a:t>eLTAX</a:t>
            </a:r>
            <a:r>
              <a:rPr lang="ja-JP" altLang="en-US">
                <a:solidFill>
                  <a:srgbClr val="3A3D48"/>
                </a:solidFill>
                <a:latin typeface="Meiryo UI" panose="020B0604030504040204" pitchFamily="50" charset="-128"/>
                <a:ea typeface="Meiryo UI" panose="020B0604030504040204" pitchFamily="50" charset="-128"/>
              </a:rPr>
              <a:t>サイトに特別ページが公開されております。以下のアドレスよりご確認ください。</a:t>
            </a:r>
            <a:endParaRPr lang="en-US" altLang="ja-JP">
              <a:solidFill>
                <a:srgbClr val="3A3D48"/>
              </a:solidFill>
              <a:latin typeface="Meiryo UI" panose="020B0604030504040204" pitchFamily="50" charset="-128"/>
              <a:ea typeface="Meiryo UI" panose="020B0604030504040204" pitchFamily="50" charset="-128"/>
            </a:endParaRPr>
          </a:p>
          <a:p>
            <a:endParaRPr lang="en-US" altLang="ja-JP">
              <a:solidFill>
                <a:srgbClr val="3A3D48"/>
              </a:solidFill>
              <a:latin typeface="Meiryo UI" panose="020B0604030504040204" pitchFamily="50" charset="-128"/>
              <a:ea typeface="Meiryo UI" panose="020B0604030504040204" pitchFamily="50" charset="-128"/>
            </a:endParaRPr>
          </a:p>
          <a:p>
            <a:endParaRPr lang="en-US" altLang="ja-JP">
              <a:solidFill>
                <a:srgbClr val="3A3D48"/>
              </a:solidFill>
              <a:latin typeface="Meiryo UI" panose="020B0604030504040204" pitchFamily="50" charset="-128"/>
              <a:ea typeface="Meiryo UI" panose="020B0604030504040204" pitchFamily="50" charset="-128"/>
            </a:endParaRPr>
          </a:p>
          <a:p>
            <a:endParaRPr lang="en-US" altLang="ja-JP">
              <a:solidFill>
                <a:srgbClr val="3A3D48"/>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2"/>
          <a:stretch>
            <a:fillRect/>
          </a:stretch>
        </p:blipFill>
        <p:spPr>
          <a:xfrm>
            <a:off x="2152043" y="4066350"/>
            <a:ext cx="8186255" cy="1812873"/>
          </a:xfrm>
          <a:prstGeom prst="rect">
            <a:avLst/>
          </a:prstGeom>
        </p:spPr>
      </p:pic>
    </p:spTree>
    <p:extLst>
      <p:ext uri="{BB962C8B-B14F-4D97-AF65-F5344CB8AC3E}">
        <p14:creationId xmlns:p14="http://schemas.microsoft.com/office/powerpoint/2010/main" val="170959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g25ee6ca055f_0_928"/>
          <p:cNvSpPr txBox="1">
            <a:spLocks noGrp="1"/>
          </p:cNvSpPr>
          <p:nvPr>
            <p:ph type="title"/>
          </p:nvPr>
        </p:nvSpPr>
        <p:spPr>
          <a:xfrm>
            <a:off x="500273" y="274844"/>
            <a:ext cx="8229600" cy="634200"/>
          </a:xfrm>
          <a:prstGeom prst="rect">
            <a:avLst/>
          </a:prstGeom>
        </p:spPr>
        <p:txBody>
          <a:bodyPr spcFirstLastPara="1" wrap="square" lIns="91425" tIns="45700" rIns="91425" bIns="45700" anchor="ctr" anchorCtr="0">
            <a:normAutofit/>
          </a:bodyPr>
          <a:lstStyle/>
          <a:p>
            <a:r>
              <a:rPr lang="ja-JP" altLang="en-US" sz="2500">
                <a:latin typeface="Meiryo UI" panose="020B0604030504040204" pitchFamily="50" charset="-128"/>
                <a:ea typeface="Meiryo UI" panose="020B0604030504040204" pitchFamily="50" charset="-128"/>
              </a:rPr>
              <a:t>特徴通知電子化後の業務フロー　全体像</a:t>
            </a:r>
            <a:endParaRPr sz="2500">
              <a:latin typeface="Meiryo UI" panose="020B0604030504040204" pitchFamily="50" charset="-128"/>
              <a:ea typeface="Meiryo UI" panose="020B0604030504040204" pitchFamily="50" charset="-128"/>
            </a:endParaRPr>
          </a:p>
        </p:txBody>
      </p:sp>
      <p:sp>
        <p:nvSpPr>
          <p:cNvPr id="312" name="Google Shape;312;g25ee6ca055f_0_928"/>
          <p:cNvSpPr txBox="1">
            <a:spLocks noGrp="1"/>
          </p:cNvSpPr>
          <p:nvPr>
            <p:ph type="sldNum" idx="12"/>
          </p:nvPr>
        </p:nvSpPr>
        <p:spPr>
          <a:xfrm>
            <a:off x="8544272" y="6676072"/>
            <a:ext cx="2133600" cy="187500"/>
          </a:xfrm>
          <a:prstGeom prst="rect">
            <a:avLst/>
          </a:prstGeom>
        </p:spPr>
        <p:txBody>
          <a:bodyPr spcFirstLastPara="1" wrap="square" lIns="91425" tIns="45700" rIns="91425" bIns="45700" anchor="ctr" anchorCtr="0">
            <a:noAutofit/>
          </a:bodyPr>
          <a:lstStyle/>
          <a:p>
            <a:fld id="{00000000-1234-1234-1234-123412341234}" type="slidenum">
              <a:rPr lang="en-US" altLang="ja-JP"/>
              <a:pPr/>
              <a:t>17</a:t>
            </a:fld>
            <a:endParaRPr/>
          </a:p>
        </p:txBody>
      </p:sp>
      <p:sp>
        <p:nvSpPr>
          <p:cNvPr id="109" name="Google Shape;317;g25ee6ca055f_0_928"/>
          <p:cNvSpPr txBox="1"/>
          <p:nvPr/>
        </p:nvSpPr>
        <p:spPr>
          <a:xfrm>
            <a:off x="3777993" y="6173080"/>
            <a:ext cx="6423517" cy="406500"/>
          </a:xfrm>
          <a:prstGeom prst="rect">
            <a:avLst/>
          </a:prstGeom>
          <a:noFill/>
          <a:ln>
            <a:noFill/>
          </a:ln>
        </p:spPr>
        <p:txBody>
          <a:bodyPr spcFirstLastPara="1" wrap="square" lIns="121900" tIns="121900" rIns="121900" bIns="121900" anchor="ctr" anchorCtr="0">
            <a:noAutofit/>
          </a:bodyPr>
          <a:lstStyle/>
          <a:p>
            <a:r>
              <a:rPr lang="en-US" altLang="ja-JP" sz="1050">
                <a:latin typeface="Meiryo"/>
                <a:ea typeface="Meiryo"/>
                <a:cs typeface="Meiryo"/>
                <a:sym typeface="Meiryo"/>
              </a:rPr>
              <a:t>※</a:t>
            </a:r>
            <a:r>
              <a:rPr lang="ja-JP" altLang="en-US" sz="1050">
                <a:latin typeface="Meiryo"/>
                <a:ea typeface="Meiryo"/>
                <a:cs typeface="Meiryo"/>
                <a:sym typeface="Meiryo"/>
              </a:rPr>
              <a:t>提出後の受け取り方法変更については各自治体に直接ご確認ください。</a:t>
            </a:r>
            <a:endParaRPr sz="1050">
              <a:latin typeface="Meiryo"/>
              <a:ea typeface="Meiryo"/>
              <a:cs typeface="Meiryo"/>
              <a:sym typeface="Meiryo"/>
            </a:endParaRPr>
          </a:p>
        </p:txBody>
      </p:sp>
      <p:sp>
        <p:nvSpPr>
          <p:cNvPr id="15" name="正方形/長方形 14"/>
          <p:cNvSpPr/>
          <p:nvPr/>
        </p:nvSpPr>
        <p:spPr>
          <a:xfrm>
            <a:off x="1588854" y="781651"/>
            <a:ext cx="8812798" cy="830997"/>
          </a:xfrm>
          <a:prstGeom prst="rect">
            <a:avLst/>
          </a:prstGeom>
        </p:spPr>
        <p:txBody>
          <a:bodyPr wrap="square">
            <a:spAutoFit/>
          </a:bodyPr>
          <a:lstStyle/>
          <a:p>
            <a:r>
              <a:rPr lang="ja-JP" altLang="en-US" sz="1600">
                <a:solidFill>
                  <a:srgbClr val="333333"/>
                </a:solidFill>
                <a:latin typeface="Meiryo UI" panose="020B0604030504040204" pitchFamily="50" charset="-128"/>
                <a:ea typeface="Meiryo UI" panose="020B0604030504040204" pitchFamily="50" charset="-128"/>
              </a:rPr>
              <a:t>「</a:t>
            </a:r>
            <a:r>
              <a:rPr lang="en-US" altLang="ja-JP" sz="1600">
                <a:solidFill>
                  <a:srgbClr val="333333"/>
                </a:solidFill>
                <a:latin typeface="Meiryo UI" panose="020B0604030504040204" pitchFamily="50" charset="-128"/>
                <a:ea typeface="Meiryo UI" panose="020B0604030504040204" pitchFamily="50" charset="-128"/>
              </a:rPr>
              <a:t>PCA </a:t>
            </a:r>
            <a:r>
              <a:rPr lang="ja-JP" altLang="en-US" sz="1600">
                <a:solidFill>
                  <a:srgbClr val="333333"/>
                </a:solidFill>
                <a:latin typeface="Meiryo UI" panose="020B0604030504040204" pitchFamily="50" charset="-128"/>
                <a:ea typeface="Meiryo UI" panose="020B0604030504040204" pitchFamily="50" charset="-128"/>
              </a:rPr>
              <a:t>給与シリーズ」「</a:t>
            </a:r>
            <a:r>
              <a:rPr lang="en-US" altLang="ja-JP" sz="1600">
                <a:solidFill>
                  <a:srgbClr val="333333"/>
                </a:solidFill>
                <a:latin typeface="Meiryo UI" panose="020B0604030504040204" pitchFamily="50" charset="-128"/>
                <a:ea typeface="Meiryo UI" panose="020B0604030504040204" pitchFamily="50" charset="-128"/>
              </a:rPr>
              <a:t>PCA</a:t>
            </a:r>
            <a:r>
              <a:rPr lang="ja-JP" altLang="en-US" sz="1600">
                <a:solidFill>
                  <a:srgbClr val="333333"/>
                </a:solidFill>
                <a:latin typeface="Meiryo UI" panose="020B0604030504040204" pitchFamily="50" charset="-128"/>
                <a:ea typeface="Meiryo UI" panose="020B0604030504040204" pitchFamily="50" charset="-128"/>
              </a:rPr>
              <a:t> </a:t>
            </a:r>
            <a:r>
              <a:rPr lang="en-US" altLang="ja-JP" sz="1600">
                <a:solidFill>
                  <a:srgbClr val="333333"/>
                </a:solidFill>
                <a:latin typeface="Meiryo UI" panose="020B0604030504040204" pitchFamily="50" charset="-128"/>
                <a:ea typeface="Meiryo UI" panose="020B0604030504040204" pitchFamily="50" charset="-128"/>
              </a:rPr>
              <a:t>Hub</a:t>
            </a:r>
            <a:r>
              <a:rPr lang="ja-JP" altLang="en-US" sz="1600">
                <a:solidFill>
                  <a:srgbClr val="333333"/>
                </a:solidFill>
                <a:latin typeface="Meiryo UI" panose="020B0604030504040204" pitchFamily="50" charset="-128"/>
                <a:ea typeface="Meiryo UI" panose="020B0604030504040204" pitchFamily="50" charset="-128"/>
              </a:rPr>
              <a:t> 給与明細」を組み合わせることで、給与支払報告書の電子申告から住民税改定処理、従業員への通知書送信、まで関連業務をすべてデジタル化し、業務の効率化を行うことが可能となります。</a:t>
            </a:r>
            <a:endParaRPr lang="ja-JP" altLang="en-US" sz="1600">
              <a:latin typeface="Meiryo UI" panose="020B0604030504040204" pitchFamily="50" charset="-128"/>
              <a:ea typeface="Meiryo UI" panose="020B0604030504040204" pitchFamily="50" charset="-128"/>
            </a:endParaRPr>
          </a:p>
        </p:txBody>
      </p:sp>
      <p:grpSp>
        <p:nvGrpSpPr>
          <p:cNvPr id="65" name="グループ化 64"/>
          <p:cNvGrpSpPr/>
          <p:nvPr/>
        </p:nvGrpSpPr>
        <p:grpSpPr>
          <a:xfrm>
            <a:off x="6811562" y="3991790"/>
            <a:ext cx="1704536" cy="786084"/>
            <a:chOff x="5208115" y="3227776"/>
            <a:chExt cx="2323772" cy="1071658"/>
          </a:xfrm>
        </p:grpSpPr>
        <p:pic>
          <p:nvPicPr>
            <p:cNvPr id="66" name="図 65"/>
            <p:cNvPicPr>
              <a:picLocks noChangeAspect="1"/>
            </p:cNvPicPr>
            <p:nvPr/>
          </p:nvPicPr>
          <p:blipFill>
            <a:blip r:embed="rId3"/>
            <a:stretch>
              <a:fillRect/>
            </a:stretch>
          </p:blipFill>
          <p:spPr>
            <a:xfrm>
              <a:off x="5208115" y="3235817"/>
              <a:ext cx="2323772" cy="1063617"/>
            </a:xfrm>
            <a:prstGeom prst="rect">
              <a:avLst/>
            </a:prstGeom>
          </p:spPr>
        </p:pic>
        <p:sp>
          <p:nvSpPr>
            <p:cNvPr id="67" name="Google Shape;356;g25ee6ca055f_0_928"/>
            <p:cNvSpPr txBox="1"/>
            <p:nvPr/>
          </p:nvSpPr>
          <p:spPr>
            <a:xfrm>
              <a:off x="5223909" y="3227776"/>
              <a:ext cx="798457" cy="132544"/>
            </a:xfrm>
            <a:prstGeom prst="rect">
              <a:avLst/>
            </a:prstGeom>
            <a:solidFill>
              <a:schemeClr val="bg1"/>
            </a:solidFill>
            <a:ln>
              <a:noFill/>
            </a:ln>
          </p:spPr>
          <p:txBody>
            <a:bodyPr spcFirstLastPara="1" wrap="square" lIns="121900" tIns="121900" rIns="121900" bIns="121900" anchor="ctr" anchorCtr="0">
              <a:noAutofit/>
            </a:bodyPr>
            <a:lstStyle/>
            <a:p>
              <a:pPr algn="ctr"/>
              <a:endParaRPr lang="en-US" altLang="ja-JP" sz="900">
                <a:latin typeface="Meiryo UI" panose="020B0604030504040204" pitchFamily="50" charset="-128"/>
                <a:ea typeface="Meiryo UI" panose="020B0604030504040204" pitchFamily="50" charset="-128"/>
                <a:cs typeface="Meiryo"/>
                <a:sym typeface="Meiryo"/>
              </a:endParaRPr>
            </a:p>
          </p:txBody>
        </p:sp>
        <p:sp>
          <p:nvSpPr>
            <p:cNvPr id="70" name="Google Shape;356;g25ee6ca055f_0_928"/>
            <p:cNvSpPr txBox="1"/>
            <p:nvPr/>
          </p:nvSpPr>
          <p:spPr>
            <a:xfrm>
              <a:off x="5284608" y="3630284"/>
              <a:ext cx="218005" cy="75954"/>
            </a:xfrm>
            <a:prstGeom prst="rect">
              <a:avLst/>
            </a:prstGeom>
            <a:solidFill>
              <a:srgbClr val="0070C0"/>
            </a:solidFill>
            <a:ln>
              <a:noFill/>
            </a:ln>
          </p:spPr>
          <p:txBody>
            <a:bodyPr spcFirstLastPara="1" wrap="square" lIns="121900" tIns="121900" rIns="121900" bIns="121900" anchor="ctr" anchorCtr="0">
              <a:noAutofit/>
            </a:bodyPr>
            <a:lstStyle/>
            <a:p>
              <a:pPr algn="ctr"/>
              <a:endParaRPr lang="en-US" altLang="ja-JP" sz="900">
                <a:latin typeface="Meiryo UI" panose="020B0604030504040204" pitchFamily="50" charset="-128"/>
                <a:ea typeface="Meiryo UI" panose="020B0604030504040204" pitchFamily="50" charset="-128"/>
                <a:cs typeface="Meiryo"/>
                <a:sym typeface="Meiryo"/>
              </a:endParaRPr>
            </a:p>
          </p:txBody>
        </p:sp>
      </p:grpSp>
      <p:sp>
        <p:nvSpPr>
          <p:cNvPr id="74" name="Google Shape;310;g25ee6ca055f_0_928"/>
          <p:cNvSpPr/>
          <p:nvPr/>
        </p:nvSpPr>
        <p:spPr>
          <a:xfrm>
            <a:off x="1599612" y="1983269"/>
            <a:ext cx="4846385" cy="3207953"/>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a:latin typeface="Meiryo UI" panose="020B0604030504040204" pitchFamily="50" charset="-128"/>
              <a:ea typeface="Meiryo UI" panose="020B0604030504040204" pitchFamily="50" charset="-128"/>
            </a:endParaRPr>
          </a:p>
        </p:txBody>
      </p:sp>
      <p:sp>
        <p:nvSpPr>
          <p:cNvPr id="76" name="正方形/長方形 75"/>
          <p:cNvSpPr/>
          <p:nvPr/>
        </p:nvSpPr>
        <p:spPr>
          <a:xfrm>
            <a:off x="1712476" y="2395360"/>
            <a:ext cx="956056" cy="2285601"/>
          </a:xfrm>
          <a:prstGeom prst="rect">
            <a:avLst/>
          </a:prstGeom>
          <a:solidFill>
            <a:srgbClr val="28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a:latin typeface="Meiryo UI" panose="020B0604030504040204" pitchFamily="50" charset="-128"/>
              <a:ea typeface="Meiryo UI" panose="020B0604030504040204" pitchFamily="50" charset="-128"/>
              <a:cs typeface="Meiryo"/>
              <a:sym typeface="Meiryo"/>
            </a:endParaRPr>
          </a:p>
          <a:p>
            <a:pPr algn="ctr"/>
            <a:endParaRPr lang="en-US" altLang="ja-JP">
              <a:latin typeface="Meiryo UI" panose="020B0604030504040204" pitchFamily="50" charset="-128"/>
              <a:ea typeface="Meiryo UI" panose="020B0604030504040204" pitchFamily="50" charset="-128"/>
              <a:cs typeface="Meiryo"/>
              <a:sym typeface="Meiryo"/>
            </a:endParaRPr>
          </a:p>
          <a:p>
            <a:pPr algn="ctr"/>
            <a:r>
              <a:rPr lang="ja-JP" altLang="en-US">
                <a:latin typeface="Meiryo UI" panose="020B0604030504040204" pitchFamily="50" charset="-128"/>
                <a:ea typeface="Meiryo UI" panose="020B0604030504040204" pitchFamily="50" charset="-128"/>
                <a:cs typeface="Meiryo"/>
                <a:sym typeface="Meiryo"/>
              </a:rPr>
              <a:t>給与支払報告書</a:t>
            </a:r>
            <a:endParaRPr lang="en-US" altLang="ja-JP">
              <a:latin typeface="Meiryo UI" panose="020B0604030504040204" pitchFamily="50" charset="-128"/>
              <a:ea typeface="Meiryo UI" panose="020B0604030504040204" pitchFamily="50" charset="-128"/>
              <a:cs typeface="Meiryo"/>
              <a:sym typeface="Meiryo"/>
            </a:endParaRPr>
          </a:p>
          <a:p>
            <a:pPr algn="ctr"/>
            <a:r>
              <a:rPr lang="ja-JP" altLang="en-US" err="1">
                <a:latin typeface="Meiryo UI" panose="020B0604030504040204" pitchFamily="50" charset="-128"/>
                <a:ea typeface="Meiryo UI" panose="020B0604030504040204" pitchFamily="50" charset="-128"/>
                <a:cs typeface="Meiryo"/>
                <a:sym typeface="Meiryo"/>
              </a:rPr>
              <a:t>の提</a:t>
            </a:r>
            <a:r>
              <a:rPr lang="ja-JP" altLang="en-US">
                <a:latin typeface="Meiryo UI" panose="020B0604030504040204" pitchFamily="50" charset="-128"/>
                <a:ea typeface="Meiryo UI" panose="020B0604030504040204" pitchFamily="50" charset="-128"/>
                <a:cs typeface="Meiryo"/>
                <a:sym typeface="Meiryo"/>
              </a:rPr>
              <a:t>出</a:t>
            </a:r>
            <a:endParaRPr kumimoji="1" lang="ja-JP" altLang="en-US">
              <a:latin typeface="Meiryo UI" panose="020B0604030504040204" pitchFamily="50" charset="-128"/>
              <a:ea typeface="Meiryo UI" panose="020B0604030504040204" pitchFamily="50" charset="-128"/>
            </a:endParaRPr>
          </a:p>
        </p:txBody>
      </p:sp>
      <p:sp>
        <p:nvSpPr>
          <p:cNvPr id="79" name="正方形/長方形 78"/>
          <p:cNvSpPr/>
          <p:nvPr/>
        </p:nvSpPr>
        <p:spPr>
          <a:xfrm>
            <a:off x="3095774" y="2394551"/>
            <a:ext cx="767079" cy="2285601"/>
          </a:xfrm>
          <a:prstGeom prst="rect">
            <a:avLst/>
          </a:prstGeom>
          <a:solidFill>
            <a:srgbClr val="28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a:latin typeface="Meiryo UI" panose="020B0604030504040204" pitchFamily="50" charset="-128"/>
              <a:ea typeface="Meiryo UI" panose="020B0604030504040204" pitchFamily="50" charset="-128"/>
              <a:cs typeface="Meiryo"/>
              <a:sym typeface="Meiryo"/>
            </a:endParaRPr>
          </a:p>
          <a:p>
            <a:pPr algn="ctr"/>
            <a:endParaRPr lang="en-US" altLang="ja-JP">
              <a:latin typeface="Meiryo UI" panose="020B0604030504040204" pitchFamily="50" charset="-128"/>
              <a:ea typeface="Meiryo UI" panose="020B0604030504040204" pitchFamily="50" charset="-128"/>
              <a:cs typeface="Meiryo"/>
              <a:sym typeface="Meiryo"/>
            </a:endParaRPr>
          </a:p>
          <a:p>
            <a:pPr algn="ctr"/>
            <a:endParaRPr lang="en-US" altLang="ja-JP">
              <a:latin typeface="Meiryo UI" panose="020B0604030504040204" pitchFamily="50" charset="-128"/>
              <a:ea typeface="Meiryo UI" panose="020B0604030504040204" pitchFamily="50" charset="-128"/>
              <a:cs typeface="Meiryo"/>
              <a:sym typeface="Meiryo"/>
            </a:endParaRPr>
          </a:p>
          <a:p>
            <a:pPr algn="ctr"/>
            <a:r>
              <a:rPr lang="en-US" altLang="ja-JP" err="1">
                <a:latin typeface="Meiryo UI" panose="020B0604030504040204" pitchFamily="50" charset="-128"/>
                <a:ea typeface="Meiryo UI" panose="020B0604030504040204" pitchFamily="50" charset="-128"/>
                <a:cs typeface="Meiryo"/>
                <a:sym typeface="Meiryo"/>
              </a:rPr>
              <a:t>eLTAX</a:t>
            </a:r>
            <a:endParaRPr kumimoji="1" lang="ja-JP" altLang="en-US">
              <a:latin typeface="Meiryo UI" panose="020B0604030504040204" pitchFamily="50" charset="-128"/>
              <a:ea typeface="Meiryo UI" panose="020B0604030504040204" pitchFamily="50" charset="-128"/>
            </a:endParaRPr>
          </a:p>
        </p:txBody>
      </p:sp>
      <p:sp>
        <p:nvSpPr>
          <p:cNvPr id="83" name="正方形/長方形 82"/>
          <p:cNvSpPr/>
          <p:nvPr/>
        </p:nvSpPr>
        <p:spPr>
          <a:xfrm>
            <a:off x="4306072" y="2414191"/>
            <a:ext cx="1851718" cy="753272"/>
          </a:xfrm>
          <a:prstGeom prst="rect">
            <a:avLst/>
          </a:prstGeom>
          <a:solidFill>
            <a:srgbClr val="28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latin typeface="Meiryo UI" panose="020B0604030504040204" pitchFamily="50" charset="-128"/>
                <a:ea typeface="Meiryo UI" panose="020B0604030504040204" pitchFamily="50" charset="-128"/>
              </a:rPr>
              <a:t>「特別徴収</a:t>
            </a:r>
            <a:r>
              <a:rPr lang="ja-JP" altLang="ja-JP" sz="1200">
                <a:latin typeface="Meiryo UI" panose="020B0604030504040204" pitchFamily="50" charset="-128"/>
                <a:ea typeface="Meiryo UI" panose="020B0604030504040204" pitchFamily="50" charset="-128"/>
              </a:rPr>
              <a:t>義務者用</a:t>
            </a:r>
            <a:r>
              <a:rPr lang="ja-JP" altLang="en-US" sz="1200">
                <a:latin typeface="Meiryo UI" panose="020B0604030504040204" pitchFamily="50" charset="-128"/>
                <a:ea typeface="Meiryo UI" panose="020B0604030504040204" pitchFamily="50" charset="-128"/>
              </a:rPr>
              <a:t>」</a:t>
            </a:r>
            <a:endParaRPr kumimoji="1" lang="en-US" altLang="ja-JP" sz="1200">
              <a:latin typeface="Meiryo UI" panose="020B0604030504040204" pitchFamily="50" charset="-128"/>
              <a:ea typeface="Meiryo UI" panose="020B0604030504040204" pitchFamily="50" charset="-128"/>
            </a:endParaRPr>
          </a:p>
          <a:p>
            <a:pPr algn="ctr"/>
            <a:r>
              <a:rPr kumimoji="1" lang="ja-JP" altLang="en-US" sz="1100">
                <a:latin typeface="Meiryo UI" panose="020B0604030504040204" pitchFamily="50" charset="-128"/>
                <a:ea typeface="Meiryo UI" panose="020B0604030504040204" pitchFamily="50" charset="-128"/>
              </a:rPr>
              <a:t>特別徴収税額通知データ</a:t>
            </a:r>
          </a:p>
        </p:txBody>
      </p:sp>
      <p:sp>
        <p:nvSpPr>
          <p:cNvPr id="89" name="Google Shape;310;g25ee6ca055f_0_928"/>
          <p:cNvSpPr/>
          <p:nvPr/>
        </p:nvSpPr>
        <p:spPr>
          <a:xfrm>
            <a:off x="6450674" y="1983269"/>
            <a:ext cx="3754053" cy="1742702"/>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a:latin typeface="Meiryo UI" panose="020B0604030504040204" pitchFamily="50" charset="-128"/>
              <a:ea typeface="Meiryo UI" panose="020B0604030504040204" pitchFamily="50" charset="-128"/>
            </a:endParaRPr>
          </a:p>
        </p:txBody>
      </p:sp>
      <p:sp>
        <p:nvSpPr>
          <p:cNvPr id="92" name="正方形/長方形 91"/>
          <p:cNvSpPr/>
          <p:nvPr/>
        </p:nvSpPr>
        <p:spPr>
          <a:xfrm>
            <a:off x="6675626" y="2405576"/>
            <a:ext cx="1704070" cy="753272"/>
          </a:xfrm>
          <a:prstGeom prst="rect">
            <a:avLst/>
          </a:prstGeom>
          <a:solidFill>
            <a:srgbClr val="28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latin typeface="Meiryo UI" panose="020B0604030504040204" pitchFamily="50" charset="-128"/>
                <a:ea typeface="Meiryo UI" panose="020B0604030504040204" pitchFamily="50" charset="-128"/>
              </a:rPr>
              <a:t>改定された住民税を社員マスターに取込</a:t>
            </a:r>
            <a:endParaRPr kumimoji="1" lang="ja-JP" altLang="en-US" sz="1100">
              <a:latin typeface="Meiryo UI" panose="020B0604030504040204" pitchFamily="50" charset="-128"/>
              <a:ea typeface="Meiryo UI" panose="020B0604030504040204" pitchFamily="50" charset="-128"/>
            </a:endParaRPr>
          </a:p>
        </p:txBody>
      </p:sp>
      <p:sp>
        <p:nvSpPr>
          <p:cNvPr id="93" name="Google Shape;310;g25ee6ca055f_0_928"/>
          <p:cNvSpPr/>
          <p:nvPr/>
        </p:nvSpPr>
        <p:spPr>
          <a:xfrm>
            <a:off x="6577107" y="3797716"/>
            <a:ext cx="3633692" cy="1393507"/>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a:latin typeface="Meiryo UI" panose="020B0604030504040204" pitchFamily="50" charset="-128"/>
              <a:ea typeface="Meiryo UI" panose="020B0604030504040204" pitchFamily="50" charset="-128"/>
            </a:endParaRPr>
          </a:p>
        </p:txBody>
      </p:sp>
      <p:sp>
        <p:nvSpPr>
          <p:cNvPr id="94" name="正方形/長方形 93"/>
          <p:cNvSpPr/>
          <p:nvPr/>
        </p:nvSpPr>
        <p:spPr>
          <a:xfrm>
            <a:off x="6307611" y="2002255"/>
            <a:ext cx="351118" cy="1693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95" name="図 94">
            <a:extLst>
              <a:ext uri="{FF2B5EF4-FFF2-40B4-BE49-F238E27FC236}">
                <a16:creationId xmlns:a16="http://schemas.microsoft.com/office/drawing/2014/main" id="{903FE92C-059F-D7FE-B166-130A289DFB97}"/>
              </a:ext>
            </a:extLst>
          </p:cNvPr>
          <p:cNvPicPr/>
          <p:nvPr/>
        </p:nvPicPr>
        <p:blipFill>
          <a:blip r:embed="rId4"/>
          <a:stretch>
            <a:fillRect/>
          </a:stretch>
        </p:blipFill>
        <p:spPr>
          <a:xfrm>
            <a:off x="8880636" y="2425396"/>
            <a:ext cx="1164003" cy="770039"/>
          </a:xfrm>
          <a:prstGeom prst="rect">
            <a:avLst/>
          </a:prstGeom>
        </p:spPr>
      </p:pic>
      <p:sp>
        <p:nvSpPr>
          <p:cNvPr id="96" name="Google Shape;356;g25ee6ca055f_0_928"/>
          <p:cNvSpPr txBox="1"/>
          <p:nvPr/>
        </p:nvSpPr>
        <p:spPr>
          <a:xfrm>
            <a:off x="1662018" y="2139939"/>
            <a:ext cx="1077048" cy="234949"/>
          </a:xfrm>
          <a:prstGeom prst="rect">
            <a:avLst/>
          </a:prstGeom>
          <a:solidFill>
            <a:schemeClr val="bg1"/>
          </a:solidFill>
          <a:ln>
            <a:noFill/>
          </a:ln>
        </p:spPr>
        <p:txBody>
          <a:bodyPr spcFirstLastPara="1" wrap="square" lIns="121900" tIns="121900" rIns="121900" bIns="121900" anchor="ctr" anchorCtr="0">
            <a:noAutofit/>
          </a:bodyPr>
          <a:lstStyle/>
          <a:p>
            <a:pPr algn="ctr"/>
            <a:r>
              <a:rPr lang="en-US" altLang="ja-JP" sz="1100">
                <a:latin typeface="Meiryo UI" panose="020B0604030504040204" pitchFamily="50" charset="-128"/>
                <a:ea typeface="Meiryo UI" panose="020B0604030504040204" pitchFamily="50" charset="-128"/>
                <a:cs typeface="Meiryo"/>
                <a:sym typeface="Meiryo"/>
              </a:rPr>
              <a:t>1</a:t>
            </a:r>
            <a:r>
              <a:rPr lang="ja-JP" altLang="en-US" sz="1100">
                <a:latin typeface="Meiryo UI" panose="020B0604030504040204" pitchFamily="50" charset="-128"/>
                <a:ea typeface="Meiryo UI" panose="020B0604030504040204" pitchFamily="50" charset="-128"/>
                <a:cs typeface="Meiryo"/>
                <a:sym typeface="Meiryo"/>
              </a:rPr>
              <a:t>月末まで</a:t>
            </a:r>
            <a:endParaRPr lang="en-US" altLang="ja-JP" sz="1200">
              <a:latin typeface="Meiryo UI" panose="020B0604030504040204" pitchFamily="50" charset="-128"/>
              <a:ea typeface="Meiryo UI" panose="020B0604030504040204" pitchFamily="50" charset="-128"/>
              <a:cs typeface="Meiryo"/>
              <a:sym typeface="Meiryo"/>
            </a:endParaRPr>
          </a:p>
        </p:txBody>
      </p:sp>
      <p:sp>
        <p:nvSpPr>
          <p:cNvPr id="97" name="Google Shape;356;g25ee6ca055f_0_928"/>
          <p:cNvSpPr txBox="1"/>
          <p:nvPr/>
        </p:nvSpPr>
        <p:spPr>
          <a:xfrm>
            <a:off x="4686593" y="2139939"/>
            <a:ext cx="1077048" cy="234949"/>
          </a:xfrm>
          <a:prstGeom prst="rect">
            <a:avLst/>
          </a:prstGeom>
          <a:solidFill>
            <a:schemeClr val="bg1"/>
          </a:solidFill>
          <a:ln>
            <a:noFill/>
          </a:ln>
        </p:spPr>
        <p:txBody>
          <a:bodyPr spcFirstLastPara="1" wrap="square" lIns="121900" tIns="121900" rIns="121900" bIns="121900" anchor="ctr" anchorCtr="0">
            <a:noAutofit/>
          </a:bodyPr>
          <a:lstStyle/>
          <a:p>
            <a:pPr algn="ctr"/>
            <a:r>
              <a:rPr lang="en-US" altLang="ja-JP" sz="1100">
                <a:latin typeface="Meiryo UI" panose="020B0604030504040204" pitchFamily="50" charset="-128"/>
                <a:ea typeface="Meiryo UI" panose="020B0604030504040204" pitchFamily="50" charset="-128"/>
                <a:cs typeface="Meiryo"/>
                <a:sym typeface="Meiryo"/>
              </a:rPr>
              <a:t>5</a:t>
            </a:r>
            <a:r>
              <a:rPr lang="ja-JP" altLang="en-US" sz="1100">
                <a:latin typeface="Meiryo UI" panose="020B0604030504040204" pitchFamily="50" charset="-128"/>
                <a:ea typeface="Meiryo UI" panose="020B0604030504040204" pitchFamily="50" charset="-128"/>
                <a:cs typeface="Meiryo"/>
                <a:sym typeface="Meiryo"/>
              </a:rPr>
              <a:t>月頃</a:t>
            </a:r>
            <a:endParaRPr lang="en-US" altLang="ja-JP" sz="1200">
              <a:latin typeface="Meiryo UI" panose="020B0604030504040204" pitchFamily="50" charset="-128"/>
              <a:ea typeface="Meiryo UI" panose="020B0604030504040204" pitchFamily="50" charset="-128"/>
              <a:cs typeface="Meiryo"/>
              <a:sym typeface="Meiryo"/>
            </a:endParaRPr>
          </a:p>
        </p:txBody>
      </p:sp>
      <p:sp>
        <p:nvSpPr>
          <p:cNvPr id="98" name="Google Shape;356;g25ee6ca055f_0_928"/>
          <p:cNvSpPr txBox="1"/>
          <p:nvPr/>
        </p:nvSpPr>
        <p:spPr>
          <a:xfrm>
            <a:off x="8895431" y="2174968"/>
            <a:ext cx="1077048" cy="234949"/>
          </a:xfrm>
          <a:prstGeom prst="rect">
            <a:avLst/>
          </a:prstGeom>
          <a:solidFill>
            <a:schemeClr val="bg1"/>
          </a:solidFill>
          <a:ln>
            <a:noFill/>
          </a:ln>
        </p:spPr>
        <p:txBody>
          <a:bodyPr spcFirstLastPara="1" wrap="square" lIns="121900" tIns="121900" rIns="121900" bIns="121900" anchor="ctr" anchorCtr="0">
            <a:noAutofit/>
          </a:bodyPr>
          <a:lstStyle/>
          <a:p>
            <a:pPr algn="ctr"/>
            <a:r>
              <a:rPr lang="en-US" altLang="ja-JP" sz="1100">
                <a:latin typeface="Meiryo UI" panose="020B0604030504040204" pitchFamily="50" charset="-128"/>
                <a:ea typeface="Meiryo UI" panose="020B0604030504040204" pitchFamily="50" charset="-128"/>
                <a:cs typeface="Meiryo"/>
                <a:sym typeface="Meiryo"/>
              </a:rPr>
              <a:t>6</a:t>
            </a:r>
            <a:r>
              <a:rPr lang="ja-JP" altLang="en-US" sz="1100">
                <a:latin typeface="Meiryo UI" panose="020B0604030504040204" pitchFamily="50" charset="-128"/>
                <a:ea typeface="Meiryo UI" panose="020B0604030504040204" pitchFamily="50" charset="-128"/>
                <a:cs typeface="Meiryo"/>
                <a:sym typeface="Meiryo"/>
              </a:rPr>
              <a:t>月支給給与</a:t>
            </a:r>
            <a:endParaRPr lang="en-US" altLang="ja-JP" sz="1200">
              <a:latin typeface="Meiryo UI" panose="020B0604030504040204" pitchFamily="50" charset="-128"/>
              <a:ea typeface="Meiryo UI" panose="020B0604030504040204" pitchFamily="50" charset="-128"/>
              <a:cs typeface="Meiryo"/>
              <a:sym typeface="Meiryo"/>
            </a:endParaRPr>
          </a:p>
        </p:txBody>
      </p:sp>
      <p:sp>
        <p:nvSpPr>
          <p:cNvPr id="100" name="Google Shape;356;g25ee6ca055f_0_928"/>
          <p:cNvSpPr txBox="1"/>
          <p:nvPr/>
        </p:nvSpPr>
        <p:spPr>
          <a:xfrm>
            <a:off x="5799004" y="4674059"/>
            <a:ext cx="1287553" cy="419352"/>
          </a:xfrm>
          <a:prstGeom prst="rect">
            <a:avLst/>
          </a:prstGeom>
          <a:solidFill>
            <a:schemeClr val="bg1"/>
          </a:solidFill>
          <a:ln>
            <a:noFill/>
          </a:ln>
        </p:spPr>
        <p:txBody>
          <a:bodyPr spcFirstLastPara="1" wrap="square" lIns="121900" tIns="121900" rIns="121900" bIns="121900" anchor="ctr" anchorCtr="0">
            <a:noAutofit/>
          </a:bodyPr>
          <a:lstStyle/>
          <a:p>
            <a:pPr algn="ctr"/>
            <a:r>
              <a:rPr lang="ja-JP" altLang="en-US" sz="800">
                <a:latin typeface="Meiryo UI" panose="020B0604030504040204" pitchFamily="50" charset="-128"/>
                <a:ea typeface="Meiryo UI" panose="020B0604030504040204" pitchFamily="50" charset="-128"/>
                <a:cs typeface="Meiryo"/>
                <a:sym typeface="Meiryo"/>
              </a:rPr>
              <a:t>アップロード</a:t>
            </a:r>
            <a:endParaRPr lang="en-US" altLang="ja-JP" sz="800">
              <a:latin typeface="Meiryo UI" panose="020B0604030504040204" pitchFamily="50" charset="-128"/>
              <a:ea typeface="Meiryo UI" panose="020B0604030504040204" pitchFamily="50" charset="-128"/>
              <a:cs typeface="Meiryo"/>
              <a:sym typeface="Meiryo"/>
            </a:endParaRPr>
          </a:p>
        </p:txBody>
      </p:sp>
      <p:sp>
        <p:nvSpPr>
          <p:cNvPr id="101" name="正方形/長方形 100"/>
          <p:cNvSpPr/>
          <p:nvPr/>
        </p:nvSpPr>
        <p:spPr>
          <a:xfrm>
            <a:off x="9200158" y="4371500"/>
            <a:ext cx="1001352" cy="307777"/>
          </a:xfrm>
          <a:prstGeom prst="rect">
            <a:avLst/>
          </a:prstGeom>
        </p:spPr>
        <p:txBody>
          <a:bodyPr wrap="square">
            <a:spAutoFit/>
          </a:bodyPr>
          <a:lstStyle/>
          <a:p>
            <a:pPr lvl="0" algn="ctr">
              <a:buClr>
                <a:schemeClr val="dk1"/>
              </a:buClr>
              <a:buSzPts val="1100"/>
            </a:pPr>
            <a:r>
              <a:rPr lang="ja-JP" altLang="en-US" sz="700">
                <a:solidFill>
                  <a:schemeClr val="dk1"/>
                </a:solidFill>
                <a:latin typeface="Meiryo UI" panose="020B0604030504040204" pitchFamily="50" charset="-128"/>
                <a:ea typeface="Meiryo UI" panose="020B0604030504040204" pitchFamily="50" charset="-128"/>
                <a:cs typeface="Meiryo"/>
                <a:sym typeface="Meiryo"/>
              </a:rPr>
              <a:t>税通帳票（通知書）</a:t>
            </a:r>
            <a:endParaRPr lang="en-US" altLang="ja-JP" sz="700">
              <a:solidFill>
                <a:schemeClr val="dk1"/>
              </a:solidFill>
              <a:latin typeface="Meiryo UI" panose="020B0604030504040204" pitchFamily="50" charset="-128"/>
              <a:ea typeface="Meiryo UI" panose="020B0604030504040204" pitchFamily="50" charset="-128"/>
              <a:cs typeface="Meiryo"/>
              <a:sym typeface="Meiryo"/>
            </a:endParaRPr>
          </a:p>
          <a:p>
            <a:pPr lvl="0" algn="ctr">
              <a:buClr>
                <a:schemeClr val="dk1"/>
              </a:buClr>
              <a:buSzPts val="1100"/>
            </a:pPr>
            <a:r>
              <a:rPr lang="ja-JP" altLang="en-US" sz="700">
                <a:solidFill>
                  <a:schemeClr val="dk1"/>
                </a:solidFill>
                <a:latin typeface="Meiryo UI" panose="020B0604030504040204" pitchFamily="50" charset="-128"/>
                <a:ea typeface="Meiryo UI" panose="020B0604030504040204" pitchFamily="50" charset="-128"/>
                <a:cs typeface="Meiryo"/>
                <a:sym typeface="Meiryo"/>
              </a:rPr>
              <a:t>ファイル</a:t>
            </a:r>
          </a:p>
        </p:txBody>
      </p:sp>
      <p:sp>
        <p:nvSpPr>
          <p:cNvPr id="102" name="Google Shape;356;g25ee6ca055f_0_928"/>
          <p:cNvSpPr txBox="1"/>
          <p:nvPr/>
        </p:nvSpPr>
        <p:spPr>
          <a:xfrm>
            <a:off x="7031452" y="4833997"/>
            <a:ext cx="2660990" cy="199079"/>
          </a:xfrm>
          <a:prstGeom prst="rect">
            <a:avLst/>
          </a:prstGeom>
          <a:solidFill>
            <a:schemeClr val="bg1"/>
          </a:solidFill>
          <a:ln>
            <a:noFill/>
          </a:ln>
        </p:spPr>
        <p:txBody>
          <a:bodyPr spcFirstLastPara="1" wrap="square" lIns="121900" tIns="121900" rIns="121900" bIns="121900" anchor="ctr" anchorCtr="0">
            <a:noAutofit/>
          </a:bodyPr>
          <a:lstStyle/>
          <a:p>
            <a:pPr algn="ctr"/>
            <a:r>
              <a:rPr lang="ja-JP" altLang="en-US" sz="800">
                <a:latin typeface="Meiryo UI" panose="020B0604030504040204" pitchFamily="50" charset="-128"/>
                <a:ea typeface="Meiryo UI" panose="020B0604030504040204" pitchFamily="50" charset="-128"/>
                <a:cs typeface="Meiryo"/>
                <a:sym typeface="Meiryo"/>
              </a:rPr>
              <a:t>スムーズにパスワードを取得し、通知書を参照</a:t>
            </a:r>
            <a:endParaRPr lang="en-US" altLang="ja-JP" sz="1050">
              <a:latin typeface="Meiryo UI" panose="020B0604030504040204" pitchFamily="50" charset="-128"/>
              <a:ea typeface="Meiryo UI" panose="020B0604030504040204" pitchFamily="50" charset="-128"/>
              <a:cs typeface="Meiryo"/>
              <a:sym typeface="Meiryo"/>
            </a:endParaRPr>
          </a:p>
        </p:txBody>
      </p:sp>
      <p:pic>
        <p:nvPicPr>
          <p:cNvPr id="103" name="図 102" descr="ダイアグラム&#10;&#10;中程度の精度で自動的に生成された説明">
            <a:extLst>
              <a:ext uri="{FF2B5EF4-FFF2-40B4-BE49-F238E27FC236}">
                <a16:creationId xmlns:a16="http://schemas.microsoft.com/office/drawing/2014/main" id="{EEAF770B-4E89-4D89-0A6C-AB34CDFB8F62}"/>
              </a:ext>
            </a:extLst>
          </p:cNvPr>
          <p:cNvPicPr>
            <a:picLocks noChangeAspect="1"/>
          </p:cNvPicPr>
          <p:nvPr/>
        </p:nvPicPr>
        <p:blipFill>
          <a:blip r:embed="rId5"/>
          <a:stretch>
            <a:fillRect/>
          </a:stretch>
        </p:blipFill>
        <p:spPr>
          <a:xfrm>
            <a:off x="1729365" y="3907911"/>
            <a:ext cx="916624" cy="611082"/>
          </a:xfrm>
          <a:prstGeom prst="rect">
            <a:avLst/>
          </a:prstGeom>
        </p:spPr>
      </p:pic>
      <p:pic>
        <p:nvPicPr>
          <p:cNvPr id="104" name="図 103" descr="テキスト が含まれている画像&#10;&#10;自動的に生成された説明">
            <a:extLst>
              <a:ext uri="{FF2B5EF4-FFF2-40B4-BE49-F238E27FC236}">
                <a16:creationId xmlns:a16="http://schemas.microsoft.com/office/drawing/2014/main" id="{C6EB98C7-450C-EDCD-3BD2-BD80FABE742A}"/>
              </a:ext>
            </a:extLst>
          </p:cNvPr>
          <p:cNvPicPr>
            <a:picLocks noChangeAspect="1"/>
          </p:cNvPicPr>
          <p:nvPr/>
        </p:nvPicPr>
        <p:blipFill rotWithShape="1">
          <a:blip r:embed="rId6"/>
          <a:srcRect l="9745" t="8367" r="55780" b="53166"/>
          <a:stretch/>
        </p:blipFill>
        <p:spPr>
          <a:xfrm>
            <a:off x="3089174" y="3911956"/>
            <a:ext cx="780595" cy="653246"/>
          </a:xfrm>
          <a:prstGeom prst="rect">
            <a:avLst/>
          </a:prstGeom>
        </p:spPr>
      </p:pic>
      <p:sp>
        <p:nvSpPr>
          <p:cNvPr id="105" name="四角形: 角を丸くする 19">
            <a:extLst>
              <a:ext uri="{FF2B5EF4-FFF2-40B4-BE49-F238E27FC236}">
                <a16:creationId xmlns:a16="http://schemas.microsoft.com/office/drawing/2014/main" id="{944C7B68-44D7-8E37-F6FB-D578CD3D553E}"/>
              </a:ext>
            </a:extLst>
          </p:cNvPr>
          <p:cNvSpPr/>
          <p:nvPr/>
        </p:nvSpPr>
        <p:spPr>
          <a:xfrm>
            <a:off x="3011909" y="3844786"/>
            <a:ext cx="928458" cy="546993"/>
          </a:xfrm>
          <a:prstGeom prst="roundRect">
            <a:avLst>
              <a:gd name="adj" fmla="val 2792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700">
                <a:solidFill>
                  <a:schemeClr val="tx1">
                    <a:lumMod val="75000"/>
                    <a:lumOff val="25000"/>
                  </a:schemeClr>
                </a:solidFill>
                <a:latin typeface="Meiryo UI" panose="020B0604030504040204" pitchFamily="50" charset="-128"/>
                <a:ea typeface="Meiryo UI" panose="020B0604030504040204" pitchFamily="50" charset="-128"/>
              </a:rPr>
              <a:t>地方税</a:t>
            </a:r>
            <a:endParaRPr kumimoji="1" lang="en-US" altLang="ja-JP" sz="700">
              <a:solidFill>
                <a:schemeClr val="tx1">
                  <a:lumMod val="75000"/>
                  <a:lumOff val="25000"/>
                </a:schemeClr>
              </a:solidFill>
              <a:latin typeface="Meiryo UI" panose="020B0604030504040204" pitchFamily="50" charset="-128"/>
              <a:ea typeface="Meiryo UI" panose="020B0604030504040204" pitchFamily="50" charset="-128"/>
            </a:endParaRPr>
          </a:p>
          <a:p>
            <a:pPr algn="ctr"/>
            <a:r>
              <a:rPr kumimoji="1" lang="ja-JP" altLang="en-US" sz="700">
                <a:solidFill>
                  <a:schemeClr val="tx1">
                    <a:lumMod val="75000"/>
                    <a:lumOff val="25000"/>
                  </a:schemeClr>
                </a:solidFill>
                <a:latin typeface="Meiryo UI" panose="020B0604030504040204" pitchFamily="50" charset="-128"/>
                <a:ea typeface="Meiryo UI" panose="020B0604030504040204" pitchFamily="50" charset="-128"/>
              </a:rPr>
              <a:t>ポータル</a:t>
            </a:r>
            <a:endParaRPr kumimoji="1" lang="en-US" altLang="ja-JP" sz="700">
              <a:solidFill>
                <a:schemeClr val="tx1">
                  <a:lumMod val="75000"/>
                  <a:lumOff val="25000"/>
                </a:schemeClr>
              </a:solidFill>
              <a:latin typeface="Meiryo UI" panose="020B0604030504040204" pitchFamily="50" charset="-128"/>
              <a:ea typeface="Meiryo UI" panose="020B0604030504040204" pitchFamily="50" charset="-128"/>
            </a:endParaRPr>
          </a:p>
          <a:p>
            <a:pPr algn="ctr"/>
            <a:r>
              <a:rPr kumimoji="1" lang="ja-JP" altLang="en-US" sz="700">
                <a:solidFill>
                  <a:schemeClr val="tx1">
                    <a:lumMod val="75000"/>
                    <a:lumOff val="25000"/>
                  </a:schemeClr>
                </a:solidFill>
                <a:latin typeface="Meiryo UI" panose="020B0604030504040204" pitchFamily="50" charset="-128"/>
                <a:ea typeface="Meiryo UI" panose="020B0604030504040204" pitchFamily="50" charset="-128"/>
              </a:rPr>
              <a:t>システム</a:t>
            </a:r>
            <a:endParaRPr kumimoji="1" lang="ja-JP" altLang="en-US" sz="80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106" name="グループ化 105">
            <a:extLst>
              <a:ext uri="{FF2B5EF4-FFF2-40B4-BE49-F238E27FC236}">
                <a16:creationId xmlns:a16="http://schemas.microsoft.com/office/drawing/2014/main" id="{6690976B-060C-7F61-0575-6CBF078AB96A}"/>
              </a:ext>
            </a:extLst>
          </p:cNvPr>
          <p:cNvGrpSpPr/>
          <p:nvPr/>
        </p:nvGrpSpPr>
        <p:grpSpPr>
          <a:xfrm>
            <a:off x="3878521" y="2724504"/>
            <a:ext cx="324000" cy="144000"/>
            <a:chOff x="9273589" y="3917430"/>
            <a:chExt cx="2141717" cy="900000"/>
          </a:xfrm>
        </p:grpSpPr>
        <p:sp>
          <p:nvSpPr>
            <p:cNvPr id="107" name="フリーフォーム: 図形 23">
              <a:extLst>
                <a:ext uri="{FF2B5EF4-FFF2-40B4-BE49-F238E27FC236}">
                  <a16:creationId xmlns:a16="http://schemas.microsoft.com/office/drawing/2014/main" id="{59287105-692B-043A-1914-3AB618E96F1B}"/>
                </a:ext>
              </a:extLst>
            </p:cNvPr>
            <p:cNvSpPr/>
            <p:nvPr/>
          </p:nvSpPr>
          <p:spPr>
            <a:xfrm rot="2700000">
              <a:off x="10515306"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sp>
          <p:nvSpPr>
            <p:cNvPr id="108" name="フリーフォーム: 図形 24">
              <a:extLst>
                <a:ext uri="{FF2B5EF4-FFF2-40B4-BE49-F238E27FC236}">
                  <a16:creationId xmlns:a16="http://schemas.microsoft.com/office/drawing/2014/main" id="{0E3CFF4C-C3CB-FF6B-2A02-81C4434D2268}"/>
                </a:ext>
              </a:extLst>
            </p:cNvPr>
            <p:cNvSpPr/>
            <p:nvPr/>
          </p:nvSpPr>
          <p:spPr>
            <a:xfrm rot="2700000">
              <a:off x="9894448"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lumMod val="60000"/>
                <a:lumOff val="40000"/>
              </a:srgbClr>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sp>
          <p:nvSpPr>
            <p:cNvPr id="115" name="フリーフォーム: 図形 25">
              <a:extLst>
                <a:ext uri="{FF2B5EF4-FFF2-40B4-BE49-F238E27FC236}">
                  <a16:creationId xmlns:a16="http://schemas.microsoft.com/office/drawing/2014/main" id="{CC705381-45F9-283E-9108-B74C941F90FD}"/>
                </a:ext>
              </a:extLst>
            </p:cNvPr>
            <p:cNvSpPr/>
            <p:nvPr/>
          </p:nvSpPr>
          <p:spPr>
            <a:xfrm rot="2700000">
              <a:off x="9273589"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lumMod val="40000"/>
                <a:lumOff val="60000"/>
              </a:srgbClr>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grpSp>
      <p:pic>
        <p:nvPicPr>
          <p:cNvPr id="116" name="図 115" descr="テキスト, アイコン&#10;&#10;自動的に生成された説明">
            <a:extLst>
              <a:ext uri="{FF2B5EF4-FFF2-40B4-BE49-F238E27FC236}">
                <a16:creationId xmlns:a16="http://schemas.microsoft.com/office/drawing/2014/main" id="{DB877E5B-88E0-FAD3-6D4A-6CC9C136FF53}"/>
              </a:ext>
            </a:extLst>
          </p:cNvPr>
          <p:cNvPicPr>
            <a:picLocks noChangeAspect="1"/>
          </p:cNvPicPr>
          <p:nvPr/>
        </p:nvPicPr>
        <p:blipFill>
          <a:blip r:embed="rId7"/>
          <a:stretch>
            <a:fillRect/>
          </a:stretch>
        </p:blipFill>
        <p:spPr>
          <a:xfrm>
            <a:off x="5637736" y="2877045"/>
            <a:ext cx="605686" cy="605686"/>
          </a:xfrm>
          <a:prstGeom prst="rect">
            <a:avLst/>
          </a:prstGeom>
        </p:spPr>
      </p:pic>
      <p:grpSp>
        <p:nvGrpSpPr>
          <p:cNvPr id="117" name="グループ化 116">
            <a:extLst>
              <a:ext uri="{FF2B5EF4-FFF2-40B4-BE49-F238E27FC236}">
                <a16:creationId xmlns:a16="http://schemas.microsoft.com/office/drawing/2014/main" id="{85CA38AD-9216-CF33-489A-E5930A9F9800}"/>
              </a:ext>
            </a:extLst>
          </p:cNvPr>
          <p:cNvGrpSpPr/>
          <p:nvPr/>
        </p:nvGrpSpPr>
        <p:grpSpPr>
          <a:xfrm>
            <a:off x="3878521" y="4313927"/>
            <a:ext cx="324000" cy="144000"/>
            <a:chOff x="9273589" y="3917430"/>
            <a:chExt cx="2141717" cy="900000"/>
          </a:xfrm>
        </p:grpSpPr>
        <p:sp>
          <p:nvSpPr>
            <p:cNvPr id="118" name="フリーフォーム: 図形 34">
              <a:extLst>
                <a:ext uri="{FF2B5EF4-FFF2-40B4-BE49-F238E27FC236}">
                  <a16:creationId xmlns:a16="http://schemas.microsoft.com/office/drawing/2014/main" id="{C94A5EDA-CFB1-DF2B-0983-1ADB651428B0}"/>
                </a:ext>
              </a:extLst>
            </p:cNvPr>
            <p:cNvSpPr/>
            <p:nvPr/>
          </p:nvSpPr>
          <p:spPr>
            <a:xfrm rot="2700000">
              <a:off x="10515306"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sp>
          <p:nvSpPr>
            <p:cNvPr id="119" name="フリーフォーム: 図形 35">
              <a:extLst>
                <a:ext uri="{FF2B5EF4-FFF2-40B4-BE49-F238E27FC236}">
                  <a16:creationId xmlns:a16="http://schemas.microsoft.com/office/drawing/2014/main" id="{D2789621-A43D-FA88-5EA9-88436D7A1770}"/>
                </a:ext>
              </a:extLst>
            </p:cNvPr>
            <p:cNvSpPr/>
            <p:nvPr/>
          </p:nvSpPr>
          <p:spPr>
            <a:xfrm rot="2700000">
              <a:off x="9894448"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lumMod val="60000"/>
                <a:lumOff val="40000"/>
              </a:srgbClr>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sp>
          <p:nvSpPr>
            <p:cNvPr id="120" name="フリーフォーム: 図形 36">
              <a:extLst>
                <a:ext uri="{FF2B5EF4-FFF2-40B4-BE49-F238E27FC236}">
                  <a16:creationId xmlns:a16="http://schemas.microsoft.com/office/drawing/2014/main" id="{14DC2C1D-D89A-5C3D-153D-908C82672A12}"/>
                </a:ext>
              </a:extLst>
            </p:cNvPr>
            <p:cNvSpPr/>
            <p:nvPr/>
          </p:nvSpPr>
          <p:spPr>
            <a:xfrm rot="2700000">
              <a:off x="9273589"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lumMod val="40000"/>
                <a:lumOff val="60000"/>
              </a:srgbClr>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grpSp>
      <p:grpSp>
        <p:nvGrpSpPr>
          <p:cNvPr id="121" name="グループ化 120">
            <a:extLst>
              <a:ext uri="{FF2B5EF4-FFF2-40B4-BE49-F238E27FC236}">
                <a16:creationId xmlns:a16="http://schemas.microsoft.com/office/drawing/2014/main" id="{CECB6494-DAFC-340A-75DF-3096F50A71C5}"/>
              </a:ext>
            </a:extLst>
          </p:cNvPr>
          <p:cNvGrpSpPr/>
          <p:nvPr/>
        </p:nvGrpSpPr>
        <p:grpSpPr>
          <a:xfrm>
            <a:off x="2665748" y="3529794"/>
            <a:ext cx="324000" cy="144000"/>
            <a:chOff x="9273589" y="3917430"/>
            <a:chExt cx="2141717" cy="900000"/>
          </a:xfrm>
        </p:grpSpPr>
        <p:sp>
          <p:nvSpPr>
            <p:cNvPr id="122" name="フリーフォーム: 図形 38">
              <a:extLst>
                <a:ext uri="{FF2B5EF4-FFF2-40B4-BE49-F238E27FC236}">
                  <a16:creationId xmlns:a16="http://schemas.microsoft.com/office/drawing/2014/main" id="{9B70E19E-9B21-8FD4-A707-37BB57CE5DFD}"/>
                </a:ext>
              </a:extLst>
            </p:cNvPr>
            <p:cNvSpPr/>
            <p:nvPr/>
          </p:nvSpPr>
          <p:spPr>
            <a:xfrm rot="2700000">
              <a:off x="10515306"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sp>
          <p:nvSpPr>
            <p:cNvPr id="123" name="フリーフォーム: 図形 39">
              <a:extLst>
                <a:ext uri="{FF2B5EF4-FFF2-40B4-BE49-F238E27FC236}">
                  <a16:creationId xmlns:a16="http://schemas.microsoft.com/office/drawing/2014/main" id="{AA300912-0AFC-6EA2-E851-6AFEF89A9502}"/>
                </a:ext>
              </a:extLst>
            </p:cNvPr>
            <p:cNvSpPr/>
            <p:nvPr/>
          </p:nvSpPr>
          <p:spPr>
            <a:xfrm rot="2700000">
              <a:off x="9894448"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lumMod val="60000"/>
                <a:lumOff val="40000"/>
              </a:srgbClr>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sp>
          <p:nvSpPr>
            <p:cNvPr id="124" name="フリーフォーム: 図形 40">
              <a:extLst>
                <a:ext uri="{FF2B5EF4-FFF2-40B4-BE49-F238E27FC236}">
                  <a16:creationId xmlns:a16="http://schemas.microsoft.com/office/drawing/2014/main" id="{53D0BBC9-CFD8-59D8-1256-259F77338747}"/>
                </a:ext>
              </a:extLst>
            </p:cNvPr>
            <p:cNvSpPr/>
            <p:nvPr/>
          </p:nvSpPr>
          <p:spPr>
            <a:xfrm rot="2700000">
              <a:off x="9273589"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lumMod val="40000"/>
                <a:lumOff val="60000"/>
              </a:srgbClr>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grpSp>
      <p:grpSp>
        <p:nvGrpSpPr>
          <p:cNvPr id="125" name="グループ化 124">
            <a:extLst>
              <a:ext uri="{FF2B5EF4-FFF2-40B4-BE49-F238E27FC236}">
                <a16:creationId xmlns:a16="http://schemas.microsoft.com/office/drawing/2014/main" id="{09A91EF8-A1BD-6D4B-24ED-03477A927B90}"/>
              </a:ext>
            </a:extLst>
          </p:cNvPr>
          <p:cNvGrpSpPr/>
          <p:nvPr/>
        </p:nvGrpSpPr>
        <p:grpSpPr>
          <a:xfrm>
            <a:off x="6228726" y="2724504"/>
            <a:ext cx="324000" cy="144000"/>
            <a:chOff x="9273589" y="3917430"/>
            <a:chExt cx="2141717" cy="900000"/>
          </a:xfrm>
        </p:grpSpPr>
        <p:sp>
          <p:nvSpPr>
            <p:cNvPr id="126" name="フリーフォーム: 図形 46">
              <a:extLst>
                <a:ext uri="{FF2B5EF4-FFF2-40B4-BE49-F238E27FC236}">
                  <a16:creationId xmlns:a16="http://schemas.microsoft.com/office/drawing/2014/main" id="{5244E02D-7993-7FB7-2112-ADC711DC3045}"/>
                </a:ext>
              </a:extLst>
            </p:cNvPr>
            <p:cNvSpPr/>
            <p:nvPr/>
          </p:nvSpPr>
          <p:spPr>
            <a:xfrm rot="2700000">
              <a:off x="10515306"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sp>
          <p:nvSpPr>
            <p:cNvPr id="127" name="フリーフォーム: 図形 47">
              <a:extLst>
                <a:ext uri="{FF2B5EF4-FFF2-40B4-BE49-F238E27FC236}">
                  <a16:creationId xmlns:a16="http://schemas.microsoft.com/office/drawing/2014/main" id="{2981356F-7EF3-8166-2290-25B7121B1572}"/>
                </a:ext>
              </a:extLst>
            </p:cNvPr>
            <p:cNvSpPr/>
            <p:nvPr/>
          </p:nvSpPr>
          <p:spPr>
            <a:xfrm rot="2700000">
              <a:off x="9894448"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lumMod val="60000"/>
                <a:lumOff val="40000"/>
              </a:srgbClr>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sp>
          <p:nvSpPr>
            <p:cNvPr id="128" name="フリーフォーム: 図形 48">
              <a:extLst>
                <a:ext uri="{FF2B5EF4-FFF2-40B4-BE49-F238E27FC236}">
                  <a16:creationId xmlns:a16="http://schemas.microsoft.com/office/drawing/2014/main" id="{6DBC1DE2-E737-5161-EB72-9790C7F50C44}"/>
                </a:ext>
              </a:extLst>
            </p:cNvPr>
            <p:cNvSpPr/>
            <p:nvPr/>
          </p:nvSpPr>
          <p:spPr>
            <a:xfrm rot="2700000">
              <a:off x="9273589"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lumMod val="40000"/>
                <a:lumOff val="60000"/>
              </a:srgbClr>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grpSp>
      <p:sp>
        <p:nvSpPr>
          <p:cNvPr id="129" name="正方形/長方形 128"/>
          <p:cNvSpPr/>
          <p:nvPr/>
        </p:nvSpPr>
        <p:spPr>
          <a:xfrm>
            <a:off x="4307359" y="3952285"/>
            <a:ext cx="1815409" cy="753272"/>
          </a:xfrm>
          <a:prstGeom prst="rect">
            <a:avLst/>
          </a:prstGeom>
          <a:solidFill>
            <a:srgbClr val="28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latin typeface="Meiryo UI" panose="020B0604030504040204" pitchFamily="50" charset="-128"/>
                <a:ea typeface="Meiryo UI" panose="020B0604030504040204" pitchFamily="50" charset="-128"/>
              </a:rPr>
              <a:t>「</a:t>
            </a:r>
            <a:r>
              <a:rPr lang="ja-JP" altLang="ja-JP" sz="1200">
                <a:latin typeface="Meiryo UI" panose="020B0604030504040204" pitchFamily="50" charset="-128"/>
                <a:ea typeface="Meiryo UI" panose="020B0604030504040204" pitchFamily="50" charset="-128"/>
              </a:rPr>
              <a:t>納税義務者用</a:t>
            </a:r>
            <a:r>
              <a:rPr lang="ja-JP" altLang="en-US" sz="1200">
                <a:latin typeface="Meiryo UI" panose="020B0604030504040204" pitchFamily="50" charset="-128"/>
                <a:ea typeface="Meiryo UI" panose="020B0604030504040204" pitchFamily="50" charset="-128"/>
              </a:rPr>
              <a:t>」</a:t>
            </a:r>
            <a:endParaRPr kumimoji="1" lang="en-US" altLang="ja-JP" sz="1200">
              <a:latin typeface="Meiryo UI" panose="020B0604030504040204" pitchFamily="50" charset="-128"/>
              <a:ea typeface="Meiryo UI" panose="020B0604030504040204" pitchFamily="50" charset="-128"/>
            </a:endParaRPr>
          </a:p>
          <a:p>
            <a:pPr algn="ctr"/>
            <a:r>
              <a:rPr kumimoji="1" lang="ja-JP" altLang="en-US" sz="1100">
                <a:latin typeface="Meiryo UI" panose="020B0604030504040204" pitchFamily="50" charset="-128"/>
                <a:ea typeface="Meiryo UI" panose="020B0604030504040204" pitchFamily="50" charset="-128"/>
              </a:rPr>
              <a:t>特別徴収税額通知データ</a:t>
            </a:r>
          </a:p>
        </p:txBody>
      </p:sp>
      <p:sp>
        <p:nvSpPr>
          <p:cNvPr id="130" name="正方形/長方形 129">
            <a:extLst>
              <a:ext uri="{FF2B5EF4-FFF2-40B4-BE49-F238E27FC236}">
                <a16:creationId xmlns:a16="http://schemas.microsoft.com/office/drawing/2014/main" id="{C41906BE-3967-EDC8-B073-3FE39B9AE923}"/>
              </a:ext>
            </a:extLst>
          </p:cNvPr>
          <p:cNvSpPr/>
          <p:nvPr/>
        </p:nvSpPr>
        <p:spPr>
          <a:xfrm>
            <a:off x="6234906" y="4208477"/>
            <a:ext cx="464534" cy="2723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131" name="グループ化 130">
            <a:extLst>
              <a:ext uri="{FF2B5EF4-FFF2-40B4-BE49-F238E27FC236}">
                <a16:creationId xmlns:a16="http://schemas.microsoft.com/office/drawing/2014/main" id="{5B30772C-F23D-85C3-C5EF-94B6BB8CABC2}"/>
              </a:ext>
            </a:extLst>
          </p:cNvPr>
          <p:cNvGrpSpPr/>
          <p:nvPr/>
        </p:nvGrpSpPr>
        <p:grpSpPr>
          <a:xfrm>
            <a:off x="6228726" y="4286316"/>
            <a:ext cx="324000" cy="144000"/>
            <a:chOff x="9273589" y="3917430"/>
            <a:chExt cx="2141717" cy="900000"/>
          </a:xfrm>
        </p:grpSpPr>
        <p:sp>
          <p:nvSpPr>
            <p:cNvPr id="132" name="フリーフォーム: 図形 54">
              <a:extLst>
                <a:ext uri="{FF2B5EF4-FFF2-40B4-BE49-F238E27FC236}">
                  <a16:creationId xmlns:a16="http://schemas.microsoft.com/office/drawing/2014/main" id="{6A031112-4EBF-D713-61F6-A5E29AA33E3D}"/>
                </a:ext>
              </a:extLst>
            </p:cNvPr>
            <p:cNvSpPr/>
            <p:nvPr/>
          </p:nvSpPr>
          <p:spPr>
            <a:xfrm rot="2700000">
              <a:off x="10515306"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sp>
          <p:nvSpPr>
            <p:cNvPr id="133" name="フリーフォーム: 図形 55">
              <a:extLst>
                <a:ext uri="{FF2B5EF4-FFF2-40B4-BE49-F238E27FC236}">
                  <a16:creationId xmlns:a16="http://schemas.microsoft.com/office/drawing/2014/main" id="{6F4CD86A-71DC-BE98-E026-5E50E2B3E516}"/>
                </a:ext>
              </a:extLst>
            </p:cNvPr>
            <p:cNvSpPr/>
            <p:nvPr/>
          </p:nvSpPr>
          <p:spPr>
            <a:xfrm rot="2700000">
              <a:off x="9894448"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lumMod val="60000"/>
                <a:lumOff val="40000"/>
              </a:srgbClr>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sp>
          <p:nvSpPr>
            <p:cNvPr id="134" name="フリーフォーム: 図形 56">
              <a:extLst>
                <a:ext uri="{FF2B5EF4-FFF2-40B4-BE49-F238E27FC236}">
                  <a16:creationId xmlns:a16="http://schemas.microsoft.com/office/drawing/2014/main" id="{379D967B-B1B5-DD51-0EBC-B9FF032FA8E5}"/>
                </a:ext>
              </a:extLst>
            </p:cNvPr>
            <p:cNvSpPr/>
            <p:nvPr/>
          </p:nvSpPr>
          <p:spPr>
            <a:xfrm rot="2700000">
              <a:off x="9273589" y="3917430"/>
              <a:ext cx="900000" cy="900000"/>
            </a:xfrm>
            <a:custGeom>
              <a:avLst/>
              <a:gdLst>
                <a:gd name="connsiteX0" fmla="*/ 20561 w 900000"/>
                <a:gd name="connsiteY0" fmla="*/ 20885 h 900000"/>
                <a:gd name="connsiteX1" fmla="*/ 70200 w 900000"/>
                <a:gd name="connsiteY1" fmla="*/ 324 h 900000"/>
                <a:gd name="connsiteX2" fmla="*/ 828694 w 900000"/>
                <a:gd name="connsiteY2" fmla="*/ 324 h 900000"/>
                <a:gd name="connsiteX3" fmla="*/ 829476 w 900000"/>
                <a:gd name="connsiteY3" fmla="*/ 0 h 900000"/>
                <a:gd name="connsiteX4" fmla="*/ 879115 w 900000"/>
                <a:gd name="connsiteY4" fmla="*/ 20561 h 900000"/>
                <a:gd name="connsiteX5" fmla="*/ 879246 w 900000"/>
                <a:gd name="connsiteY5" fmla="*/ 20754 h 900000"/>
                <a:gd name="connsiteX6" fmla="*/ 879439 w 900000"/>
                <a:gd name="connsiteY6" fmla="*/ 20885 h 900000"/>
                <a:gd name="connsiteX7" fmla="*/ 900000 w 900000"/>
                <a:gd name="connsiteY7" fmla="*/ 70524 h 900000"/>
                <a:gd name="connsiteX8" fmla="*/ 899676 w 900000"/>
                <a:gd name="connsiteY8" fmla="*/ 71306 h 900000"/>
                <a:gd name="connsiteX9" fmla="*/ 899676 w 900000"/>
                <a:gd name="connsiteY9" fmla="*/ 829800 h 900000"/>
                <a:gd name="connsiteX10" fmla="*/ 829476 w 900000"/>
                <a:gd name="connsiteY10" fmla="*/ 900000 h 900000"/>
                <a:gd name="connsiteX11" fmla="*/ 759276 w 900000"/>
                <a:gd name="connsiteY11" fmla="*/ 829800 h 900000"/>
                <a:gd name="connsiteX12" fmla="*/ 759276 w 900000"/>
                <a:gd name="connsiteY12" fmla="*/ 140724 h 900000"/>
                <a:gd name="connsiteX13" fmla="*/ 70200 w 900000"/>
                <a:gd name="connsiteY13" fmla="*/ 140724 h 900000"/>
                <a:gd name="connsiteX14" fmla="*/ 0 w 900000"/>
                <a:gd name="connsiteY14" fmla="*/ 70524 h 900000"/>
                <a:gd name="connsiteX15" fmla="*/ 20561 w 900000"/>
                <a:gd name="connsiteY15" fmla="*/ 20885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000" h="900000">
                  <a:moveTo>
                    <a:pt x="20561" y="20885"/>
                  </a:moveTo>
                  <a:cubicBezTo>
                    <a:pt x="33265" y="8181"/>
                    <a:pt x="50815" y="324"/>
                    <a:pt x="70200" y="324"/>
                  </a:cubicBezTo>
                  <a:lnTo>
                    <a:pt x="828694" y="324"/>
                  </a:lnTo>
                  <a:lnTo>
                    <a:pt x="829476" y="0"/>
                  </a:lnTo>
                  <a:cubicBezTo>
                    <a:pt x="848861" y="0"/>
                    <a:pt x="866411" y="7857"/>
                    <a:pt x="879115" y="20561"/>
                  </a:cubicBezTo>
                  <a:lnTo>
                    <a:pt x="879246" y="20754"/>
                  </a:lnTo>
                  <a:lnTo>
                    <a:pt x="879439" y="20885"/>
                  </a:lnTo>
                  <a:cubicBezTo>
                    <a:pt x="892143" y="33589"/>
                    <a:pt x="900000" y="51139"/>
                    <a:pt x="900000" y="70524"/>
                  </a:cubicBezTo>
                  <a:lnTo>
                    <a:pt x="899676" y="71306"/>
                  </a:lnTo>
                  <a:lnTo>
                    <a:pt x="899676" y="829800"/>
                  </a:lnTo>
                  <a:cubicBezTo>
                    <a:pt x="899676" y="868570"/>
                    <a:pt x="868246" y="900000"/>
                    <a:pt x="829476" y="900000"/>
                  </a:cubicBezTo>
                  <a:cubicBezTo>
                    <a:pt x="790706" y="900000"/>
                    <a:pt x="759276" y="868570"/>
                    <a:pt x="759276" y="829800"/>
                  </a:cubicBezTo>
                  <a:lnTo>
                    <a:pt x="759276" y="140724"/>
                  </a:lnTo>
                  <a:lnTo>
                    <a:pt x="70200" y="140724"/>
                  </a:lnTo>
                  <a:cubicBezTo>
                    <a:pt x="31430" y="140724"/>
                    <a:pt x="0" y="109294"/>
                    <a:pt x="0" y="70524"/>
                  </a:cubicBezTo>
                  <a:cubicBezTo>
                    <a:pt x="0" y="51139"/>
                    <a:pt x="7857" y="33589"/>
                    <a:pt x="20561" y="20885"/>
                  </a:cubicBezTo>
                  <a:close/>
                </a:path>
              </a:pathLst>
            </a:custGeom>
            <a:solidFill>
              <a:srgbClr val="28889C">
                <a:lumMod val="40000"/>
                <a:lumOff val="60000"/>
              </a:srgbClr>
            </a:solidFill>
            <a:ln w="12700" cap="flat" cmpd="sng" algn="ctr">
              <a:noFill/>
              <a:prstDash val="solid"/>
              <a:miter lim="800000"/>
            </a:ln>
            <a:effectLst/>
          </p:spPr>
          <p:txBody>
            <a:bodyPr wrap="square" rtlCol="0" anchor="ctr">
              <a:noAutofit/>
            </a:bodyPr>
            <a:lstStyle/>
            <a:p>
              <a:pPr defTabSz="457200">
                <a:lnSpc>
                  <a:spcPct val="130000"/>
                </a:lnSpc>
                <a:spcAft>
                  <a:spcPts val="600"/>
                </a:spcAft>
                <a:buClrTx/>
                <a:defRPr/>
              </a:pPr>
              <a:endParaRPr kumimoji="1" lang="ja-JP" altLang="en-US" sz="1800" kern="1200">
                <a:solidFill>
                  <a:srgbClr val="425563"/>
                </a:solidFill>
                <a:latin typeface="Meiryo UI" panose="020B0604030504040204" pitchFamily="50" charset="-128"/>
                <a:ea typeface="Meiryo UI" panose="020B0604030504040204" pitchFamily="50" charset="-128"/>
                <a:cs typeface="+mn-cs"/>
              </a:endParaRPr>
            </a:p>
          </p:txBody>
        </p:sp>
      </p:grpSp>
      <p:pic>
        <p:nvPicPr>
          <p:cNvPr id="135" name="図 134" descr="モニター画面に映る男性の絵&#10;&#10;低い精度で自動的に生成された説明">
            <a:extLst>
              <a:ext uri="{FF2B5EF4-FFF2-40B4-BE49-F238E27FC236}">
                <a16:creationId xmlns:a16="http://schemas.microsoft.com/office/drawing/2014/main" id="{9FDDDAB5-DB28-81FE-876F-2EA2913A8DF1}"/>
              </a:ext>
            </a:extLst>
          </p:cNvPr>
          <p:cNvPicPr>
            <a:picLocks noChangeAspect="1"/>
          </p:cNvPicPr>
          <p:nvPr/>
        </p:nvPicPr>
        <p:blipFill>
          <a:blip r:embed="rId8"/>
          <a:stretch>
            <a:fillRect/>
          </a:stretch>
        </p:blipFill>
        <p:spPr>
          <a:xfrm>
            <a:off x="8254418" y="2724511"/>
            <a:ext cx="475455" cy="517767"/>
          </a:xfrm>
          <a:prstGeom prst="rect">
            <a:avLst/>
          </a:prstGeom>
        </p:spPr>
      </p:pic>
      <p:pic>
        <p:nvPicPr>
          <p:cNvPr id="136" name="図 135" descr="グラフィカル ユーザー インターフェイス, アプリケーション&#10;&#10;自動的に生成された説明">
            <a:extLst>
              <a:ext uri="{FF2B5EF4-FFF2-40B4-BE49-F238E27FC236}">
                <a16:creationId xmlns:a16="http://schemas.microsoft.com/office/drawing/2014/main" id="{FDE0D97A-8F80-1C1B-9F3B-58975B5C270B}"/>
              </a:ext>
            </a:extLst>
          </p:cNvPr>
          <p:cNvPicPr>
            <a:picLocks noChangeAspect="1"/>
          </p:cNvPicPr>
          <p:nvPr/>
        </p:nvPicPr>
        <p:blipFill>
          <a:blip r:embed="rId9"/>
          <a:stretch>
            <a:fillRect/>
          </a:stretch>
        </p:blipFill>
        <p:spPr>
          <a:xfrm>
            <a:off x="1692414" y="1646391"/>
            <a:ext cx="1046653" cy="492016"/>
          </a:xfrm>
          <a:prstGeom prst="rect">
            <a:avLst/>
          </a:prstGeom>
        </p:spPr>
      </p:pic>
      <p:pic>
        <p:nvPicPr>
          <p:cNvPr id="137" name="図 136" descr="QR コード が含まれている画像&#10;&#10;自動的に生成された説明">
            <a:extLst>
              <a:ext uri="{FF2B5EF4-FFF2-40B4-BE49-F238E27FC236}">
                <a16:creationId xmlns:a16="http://schemas.microsoft.com/office/drawing/2014/main" id="{6547CE37-5110-79CD-9232-5E1122CEA5C3}"/>
              </a:ext>
            </a:extLst>
          </p:cNvPr>
          <p:cNvPicPr>
            <a:picLocks noChangeAspect="1"/>
          </p:cNvPicPr>
          <p:nvPr/>
        </p:nvPicPr>
        <p:blipFill>
          <a:blip r:embed="rId10"/>
          <a:stretch>
            <a:fillRect/>
          </a:stretch>
        </p:blipFill>
        <p:spPr>
          <a:xfrm>
            <a:off x="6763476" y="3898875"/>
            <a:ext cx="585685" cy="178180"/>
          </a:xfrm>
          <a:prstGeom prst="rect">
            <a:avLst/>
          </a:prstGeom>
        </p:spPr>
      </p:pic>
      <p:grpSp>
        <p:nvGrpSpPr>
          <p:cNvPr id="138" name="グループ化 137">
            <a:extLst>
              <a:ext uri="{FF2B5EF4-FFF2-40B4-BE49-F238E27FC236}">
                <a16:creationId xmlns:a16="http://schemas.microsoft.com/office/drawing/2014/main" id="{F989125E-4770-D1F3-7EC9-63EF29ED0BD1}"/>
              </a:ext>
            </a:extLst>
          </p:cNvPr>
          <p:cNvGrpSpPr/>
          <p:nvPr/>
        </p:nvGrpSpPr>
        <p:grpSpPr>
          <a:xfrm>
            <a:off x="5300877" y="4525389"/>
            <a:ext cx="624973" cy="685487"/>
            <a:chOff x="2862926" y="4475384"/>
            <a:chExt cx="624973" cy="685487"/>
          </a:xfrm>
        </p:grpSpPr>
        <p:pic>
          <p:nvPicPr>
            <p:cNvPr id="139" name="図 138" descr="図形&#10;&#10;自動的に生成された説明">
              <a:extLst>
                <a:ext uri="{FF2B5EF4-FFF2-40B4-BE49-F238E27FC236}">
                  <a16:creationId xmlns:a16="http://schemas.microsoft.com/office/drawing/2014/main" id="{797D37D6-2BB4-DC8E-4265-CF660BC35FC2}"/>
                </a:ext>
              </a:extLst>
            </p:cNvPr>
            <p:cNvPicPr>
              <a:picLocks noChangeAspect="1"/>
            </p:cNvPicPr>
            <p:nvPr/>
          </p:nvPicPr>
          <p:blipFill>
            <a:blip r:embed="rId11"/>
            <a:stretch>
              <a:fillRect/>
            </a:stretch>
          </p:blipFill>
          <p:spPr>
            <a:xfrm>
              <a:off x="3021272" y="4541564"/>
              <a:ext cx="466627" cy="619307"/>
            </a:xfrm>
            <a:prstGeom prst="rect">
              <a:avLst/>
            </a:prstGeom>
          </p:spPr>
        </p:pic>
        <p:pic>
          <p:nvPicPr>
            <p:cNvPr id="140" name="図 139" descr="図形&#10;&#10;自動的に生成された説明">
              <a:extLst>
                <a:ext uri="{FF2B5EF4-FFF2-40B4-BE49-F238E27FC236}">
                  <a16:creationId xmlns:a16="http://schemas.microsoft.com/office/drawing/2014/main" id="{746A7649-0661-4157-953B-1B1BDBF262EE}"/>
                </a:ext>
              </a:extLst>
            </p:cNvPr>
            <p:cNvPicPr>
              <a:picLocks noChangeAspect="1"/>
            </p:cNvPicPr>
            <p:nvPr/>
          </p:nvPicPr>
          <p:blipFill>
            <a:blip r:embed="rId11"/>
            <a:stretch>
              <a:fillRect/>
            </a:stretch>
          </p:blipFill>
          <p:spPr>
            <a:xfrm>
              <a:off x="2974763" y="4495844"/>
              <a:ext cx="466627" cy="619307"/>
            </a:xfrm>
            <a:prstGeom prst="rect">
              <a:avLst/>
            </a:prstGeom>
          </p:spPr>
        </p:pic>
        <p:pic>
          <p:nvPicPr>
            <p:cNvPr id="141" name="図 140" descr="文字が書かれている&#10;&#10;中程度の精度で自動的に生成された説明">
              <a:extLst>
                <a:ext uri="{FF2B5EF4-FFF2-40B4-BE49-F238E27FC236}">
                  <a16:creationId xmlns:a16="http://schemas.microsoft.com/office/drawing/2014/main" id="{CE083154-0126-F368-F541-01D5CFE412FA}"/>
                </a:ext>
              </a:extLst>
            </p:cNvPr>
            <p:cNvPicPr>
              <a:picLocks noChangeAspect="1"/>
            </p:cNvPicPr>
            <p:nvPr/>
          </p:nvPicPr>
          <p:blipFill rotWithShape="1">
            <a:blip r:embed="rId12"/>
            <a:srcRect l="34189" t="51966" r="34913" b="5588"/>
            <a:stretch/>
          </p:blipFill>
          <p:spPr>
            <a:xfrm>
              <a:off x="2862926" y="4475384"/>
              <a:ext cx="509733" cy="534397"/>
            </a:xfrm>
            <a:prstGeom prst="rect">
              <a:avLst/>
            </a:prstGeom>
          </p:spPr>
        </p:pic>
      </p:grpSp>
      <p:pic>
        <p:nvPicPr>
          <p:cNvPr id="142" name="図 141" descr="文字が書かれている&#10;&#10;中程度の精度で自動的に生成された説明">
            <a:extLst>
              <a:ext uri="{FF2B5EF4-FFF2-40B4-BE49-F238E27FC236}">
                <a16:creationId xmlns:a16="http://schemas.microsoft.com/office/drawing/2014/main" id="{12B129E4-FDD2-E423-57C5-461E4A004F51}"/>
              </a:ext>
            </a:extLst>
          </p:cNvPr>
          <p:cNvPicPr>
            <a:picLocks noChangeAspect="1"/>
          </p:cNvPicPr>
          <p:nvPr/>
        </p:nvPicPr>
        <p:blipFill rotWithShape="1">
          <a:blip r:embed="rId12"/>
          <a:srcRect l="34189" t="51966" r="34913" b="5588"/>
          <a:stretch/>
        </p:blipFill>
        <p:spPr>
          <a:xfrm>
            <a:off x="8572208" y="4133066"/>
            <a:ext cx="618663" cy="648598"/>
          </a:xfrm>
          <a:prstGeom prst="rect">
            <a:avLst/>
          </a:prstGeom>
        </p:spPr>
      </p:pic>
      <p:pic>
        <p:nvPicPr>
          <p:cNvPr id="143" name="Google Shape;588;g25ee6ca055f_0_970"/>
          <p:cNvPicPr preferRelativeResize="0"/>
          <p:nvPr/>
        </p:nvPicPr>
        <p:blipFill>
          <a:blip r:embed="rId13">
            <a:alphaModFix/>
          </a:blip>
          <a:stretch>
            <a:fillRect/>
          </a:stretch>
        </p:blipFill>
        <p:spPr>
          <a:xfrm flipH="1">
            <a:off x="8981170" y="4665759"/>
            <a:ext cx="195769" cy="195750"/>
          </a:xfrm>
          <a:prstGeom prst="rect">
            <a:avLst/>
          </a:prstGeom>
          <a:noFill/>
          <a:ln>
            <a:noFill/>
          </a:ln>
        </p:spPr>
      </p:pic>
      <p:pic>
        <p:nvPicPr>
          <p:cNvPr id="144" name="図 143" descr="グラフィカル ユーザー インターフェイス, アプリケーション&#10;&#10;自動的に生成された説明">
            <a:extLst>
              <a:ext uri="{FF2B5EF4-FFF2-40B4-BE49-F238E27FC236}">
                <a16:creationId xmlns:a16="http://schemas.microsoft.com/office/drawing/2014/main" id="{FDE0D97A-8F80-1C1B-9F3B-58975B5C270B}"/>
              </a:ext>
            </a:extLst>
          </p:cNvPr>
          <p:cNvPicPr>
            <a:picLocks noChangeAspect="1"/>
          </p:cNvPicPr>
          <p:nvPr/>
        </p:nvPicPr>
        <p:blipFill>
          <a:blip r:embed="rId9"/>
          <a:stretch>
            <a:fillRect/>
          </a:stretch>
        </p:blipFill>
        <p:spPr>
          <a:xfrm>
            <a:off x="2385626" y="4619094"/>
            <a:ext cx="890999" cy="418846"/>
          </a:xfrm>
          <a:prstGeom prst="rect">
            <a:avLst/>
          </a:prstGeom>
        </p:spPr>
      </p:pic>
      <p:sp>
        <p:nvSpPr>
          <p:cNvPr id="146" name="正方形/長方形 145"/>
          <p:cNvSpPr/>
          <p:nvPr/>
        </p:nvSpPr>
        <p:spPr>
          <a:xfrm>
            <a:off x="6403815" y="3232712"/>
            <a:ext cx="3689899" cy="430887"/>
          </a:xfrm>
          <a:prstGeom prst="rect">
            <a:avLst/>
          </a:prstGeom>
        </p:spPr>
        <p:txBody>
          <a:bodyPr wrap="square">
            <a:spAutoFit/>
          </a:bodyPr>
          <a:lstStyle/>
          <a:p>
            <a:pPr algn="ctr"/>
            <a:r>
              <a:rPr lang="ja-JP" altLang="en-US" sz="1050">
                <a:latin typeface="Meiryo UI" panose="020B0604030504040204" pitchFamily="50" charset="-128"/>
                <a:ea typeface="Meiryo UI" panose="020B0604030504040204" pitchFamily="50" charset="-128"/>
              </a:rPr>
              <a:t>「特別徴収</a:t>
            </a:r>
            <a:r>
              <a:rPr lang="ja-JP" altLang="ja-JP" sz="1050">
                <a:latin typeface="Meiryo UI" panose="020B0604030504040204" pitchFamily="50" charset="-128"/>
                <a:ea typeface="Meiryo UI" panose="020B0604030504040204" pitchFamily="50" charset="-128"/>
              </a:rPr>
              <a:t>義務者用</a:t>
            </a:r>
            <a:r>
              <a:rPr lang="ja-JP" altLang="en-US" sz="1050">
                <a:latin typeface="Meiryo UI" panose="020B0604030504040204" pitchFamily="50" charset="-128"/>
                <a:ea typeface="Meiryo UI" panose="020B0604030504040204" pitchFamily="50" charset="-128"/>
              </a:rPr>
              <a:t>」データを</a:t>
            </a:r>
            <a:r>
              <a:rPr lang="en-US" altLang="ja-JP" sz="1050">
                <a:latin typeface="Meiryo UI" panose="020B0604030504040204" pitchFamily="50" charset="-128"/>
                <a:ea typeface="Meiryo UI" panose="020B0604030504040204" pitchFamily="50" charset="-128"/>
              </a:rPr>
              <a:t>PCA </a:t>
            </a:r>
            <a:r>
              <a:rPr lang="ja-JP" altLang="en-US" sz="1050">
                <a:latin typeface="Meiryo UI" panose="020B0604030504040204" pitchFamily="50" charset="-128"/>
                <a:ea typeface="Meiryo UI" panose="020B0604030504040204" pitchFamily="50" charset="-128"/>
              </a:rPr>
              <a:t>給与シリーズに取込み、住民税を自動で反映させることも可能です！</a:t>
            </a:r>
            <a:endParaRPr lang="en-US" altLang="ja-JP" sz="1050">
              <a:latin typeface="Meiryo UI" panose="020B0604030504040204" pitchFamily="50" charset="-128"/>
              <a:ea typeface="Meiryo UI" panose="020B0604030504040204" pitchFamily="50" charset="-128"/>
            </a:endParaRPr>
          </a:p>
        </p:txBody>
      </p:sp>
      <p:sp>
        <p:nvSpPr>
          <p:cNvPr id="147" name="正方形/長方形 146"/>
          <p:cNvSpPr/>
          <p:nvPr/>
        </p:nvSpPr>
        <p:spPr>
          <a:xfrm>
            <a:off x="7714239" y="4995849"/>
            <a:ext cx="1191352" cy="215444"/>
          </a:xfrm>
          <a:prstGeom prst="rect">
            <a:avLst/>
          </a:prstGeom>
        </p:spPr>
        <p:txBody>
          <a:bodyPr wrap="none">
            <a:spAutoFit/>
          </a:bodyPr>
          <a:lstStyle/>
          <a:p>
            <a:pPr lvl="0" algn="ctr"/>
            <a:r>
              <a:rPr lang="ja-JP" altLang="en-US" sz="800">
                <a:latin typeface="Meiryo UI" panose="020B0604030504040204" pitchFamily="50" charset="-128"/>
                <a:ea typeface="Meiryo UI" panose="020B0604030504040204" pitchFamily="50" charset="-128"/>
                <a:cs typeface="Meiryo"/>
                <a:sym typeface="Meiryo"/>
              </a:rPr>
              <a:t>（</a:t>
            </a:r>
            <a:r>
              <a:rPr lang="en-US" altLang="ja-JP" sz="800">
                <a:latin typeface="Meiryo UI" panose="020B0604030504040204" pitchFamily="50" charset="-128"/>
                <a:ea typeface="Meiryo UI" panose="020B0604030504040204" pitchFamily="50" charset="-128"/>
                <a:cs typeface="Meiryo"/>
                <a:sym typeface="Meiryo"/>
              </a:rPr>
              <a:t>AES256</a:t>
            </a:r>
            <a:r>
              <a:rPr lang="ja-JP" altLang="en-US" sz="800">
                <a:latin typeface="Meiryo UI" panose="020B0604030504040204" pitchFamily="50" charset="-128"/>
                <a:ea typeface="Meiryo UI" panose="020B0604030504040204" pitchFamily="50" charset="-128"/>
                <a:cs typeface="Meiryo"/>
                <a:sym typeface="Meiryo"/>
              </a:rPr>
              <a:t>解凍処置）</a:t>
            </a:r>
            <a:endParaRPr lang="en-US" altLang="ja-JP" sz="900">
              <a:latin typeface="Meiryo UI" panose="020B0604030504040204" pitchFamily="50" charset="-128"/>
              <a:ea typeface="Meiryo UI" panose="020B0604030504040204" pitchFamily="50" charset="-128"/>
              <a:cs typeface="Meiryo"/>
              <a:sym typeface="Meiryo"/>
            </a:endParaRPr>
          </a:p>
        </p:txBody>
      </p:sp>
      <p:sp>
        <p:nvSpPr>
          <p:cNvPr id="148" name="正方形/長方形 147"/>
          <p:cNvSpPr/>
          <p:nvPr/>
        </p:nvSpPr>
        <p:spPr>
          <a:xfrm>
            <a:off x="6210042" y="3286464"/>
            <a:ext cx="351118" cy="419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9" name="正方形/長方形 148"/>
          <p:cNvSpPr/>
          <p:nvPr/>
        </p:nvSpPr>
        <p:spPr>
          <a:xfrm>
            <a:off x="1662019" y="5375617"/>
            <a:ext cx="8548781" cy="1092607"/>
          </a:xfrm>
          <a:prstGeom prst="rect">
            <a:avLst/>
          </a:prstGeom>
        </p:spPr>
        <p:txBody>
          <a:bodyPr wrap="square">
            <a:spAutoFit/>
          </a:bodyPr>
          <a:lstStyle/>
          <a:p>
            <a:pPr>
              <a:defRPr/>
            </a:pPr>
            <a:r>
              <a:rPr lang="ja-JP" altLang="en-US">
                <a:latin typeface="Meiryo UI" panose="020B0604030504040204" pitchFamily="50" charset="-128"/>
                <a:ea typeface="Meiryo UI" panose="020B0604030504040204" pitchFamily="50" charset="-128"/>
                <a:cs typeface="メイリオ" pitchFamily="50" charset="-128"/>
              </a:rPr>
              <a:t>「</a:t>
            </a:r>
            <a:r>
              <a:rPr lang="en-US" altLang="ja-JP" err="1">
                <a:latin typeface="Meiryo UI" panose="020B0604030504040204" pitchFamily="50" charset="-128"/>
                <a:ea typeface="Meiryo UI" panose="020B0604030504040204" pitchFamily="50" charset="-128"/>
                <a:cs typeface="メイリオ" pitchFamily="50" charset="-128"/>
              </a:rPr>
              <a:t>PCAHub</a:t>
            </a:r>
            <a:r>
              <a:rPr lang="ja-JP" altLang="en-US">
                <a:latin typeface="Meiryo UI" panose="020B0604030504040204" pitchFamily="50" charset="-128"/>
                <a:ea typeface="Meiryo UI" panose="020B0604030504040204" pitchFamily="50" charset="-128"/>
                <a:cs typeface="メイリオ" pitchFamily="50" charset="-128"/>
              </a:rPr>
              <a:t> 給与明細」で特徴通知を利用するメリット：</a:t>
            </a:r>
            <a:endParaRPr lang="en-US" altLang="ja-JP">
              <a:latin typeface="Meiryo UI" panose="020B0604030504040204" pitchFamily="50" charset="-128"/>
              <a:ea typeface="Meiryo UI" panose="020B0604030504040204" pitchFamily="50" charset="-128"/>
              <a:cs typeface="メイリオ" pitchFamily="50" charset="-128"/>
            </a:endParaRPr>
          </a:p>
          <a:p>
            <a:pPr>
              <a:defRPr/>
            </a:pPr>
            <a:r>
              <a:rPr lang="ja-JP" altLang="en-US">
                <a:latin typeface="Meiryo UI" panose="020B0604030504040204" pitchFamily="50" charset="-128"/>
                <a:ea typeface="Meiryo UI" panose="020B0604030504040204" pitchFamily="50" charset="-128"/>
                <a:cs typeface="メイリオ" pitchFamily="50" charset="-128"/>
              </a:rPr>
              <a:t>　■</a:t>
            </a:r>
            <a:r>
              <a:rPr lang="en-US" altLang="ja-JP">
                <a:latin typeface="Meiryo UI" panose="020B0604030504040204" pitchFamily="50" charset="-128"/>
                <a:ea typeface="Meiryo UI" panose="020B0604030504040204" pitchFamily="50" charset="-128"/>
                <a:cs typeface="メイリオ" pitchFamily="50" charset="-128"/>
              </a:rPr>
              <a:t>PCA</a:t>
            </a:r>
            <a:r>
              <a:rPr lang="ja-JP" altLang="en-US">
                <a:latin typeface="Meiryo UI" panose="020B0604030504040204" pitchFamily="50" charset="-128"/>
                <a:ea typeface="Meiryo UI" panose="020B0604030504040204" pitchFamily="50" charset="-128"/>
                <a:cs typeface="メイリオ" pitchFamily="50" charset="-128"/>
              </a:rPr>
              <a:t>給与経由で</a:t>
            </a:r>
            <a:r>
              <a:rPr lang="en-US" altLang="ja-JP" err="1">
                <a:latin typeface="Meiryo UI" panose="020B0604030504040204" pitchFamily="50" charset="-128"/>
                <a:ea typeface="Meiryo UI" panose="020B0604030504040204" pitchFamily="50" charset="-128"/>
                <a:cs typeface="メイリオ" pitchFamily="50" charset="-128"/>
              </a:rPr>
              <a:t>eLTAX</a:t>
            </a:r>
            <a:r>
              <a:rPr lang="ja-JP" altLang="en-US">
                <a:latin typeface="Meiryo UI" panose="020B0604030504040204" pitchFamily="50" charset="-128"/>
                <a:ea typeface="Meiryo UI" panose="020B0604030504040204" pitchFamily="50" charset="-128"/>
                <a:cs typeface="メイリオ" pitchFamily="50" charset="-128"/>
              </a:rPr>
              <a:t>データをカンタンにアップロード　■ボタン１つで対象者に配信のカンタン作業　</a:t>
            </a:r>
            <a:endParaRPr lang="en-US" altLang="ja-JP">
              <a:latin typeface="Meiryo UI" panose="020B0604030504040204" pitchFamily="50" charset="-128"/>
              <a:ea typeface="Meiryo UI" panose="020B0604030504040204" pitchFamily="50" charset="-128"/>
              <a:cs typeface="メイリオ" pitchFamily="50" charset="-128"/>
            </a:endParaRPr>
          </a:p>
          <a:p>
            <a:pPr>
              <a:defRPr/>
            </a:pPr>
            <a:r>
              <a:rPr lang="ja-JP" altLang="en-US">
                <a:latin typeface="Meiryo UI" panose="020B0604030504040204" pitchFamily="50" charset="-128"/>
                <a:ea typeface="Meiryo UI" panose="020B0604030504040204" pitchFamily="50" charset="-128"/>
                <a:cs typeface="メイリオ" pitchFamily="50" charset="-128"/>
              </a:rPr>
              <a:t>　■</a:t>
            </a:r>
            <a:r>
              <a:rPr lang="en-US" altLang="ja-JP">
                <a:latin typeface="Meiryo UI" panose="020B0604030504040204" pitchFamily="50" charset="-128"/>
                <a:ea typeface="Meiryo UI" panose="020B0604030504040204" pitchFamily="50" charset="-128"/>
                <a:cs typeface="メイリオ" pitchFamily="50" charset="-128"/>
              </a:rPr>
              <a:t>AES256</a:t>
            </a:r>
            <a:r>
              <a:rPr lang="ja-JP" altLang="en-US">
                <a:latin typeface="Meiryo UI" panose="020B0604030504040204" pitchFamily="50" charset="-128"/>
                <a:ea typeface="Meiryo UI" panose="020B0604030504040204" pitchFamily="50" charset="-128"/>
                <a:cs typeface="メイリオ" pitchFamily="50" charset="-128"/>
              </a:rPr>
              <a:t>対応解凍ツールの配布が不要</a:t>
            </a:r>
            <a:endParaRPr lang="en-US" altLang="ja-JP">
              <a:latin typeface="Meiryo UI" panose="020B0604030504040204" pitchFamily="50" charset="-128"/>
              <a:ea typeface="Meiryo UI" panose="020B0604030504040204" pitchFamily="50" charset="-128"/>
              <a:cs typeface="メイリオ" pitchFamily="50" charset="-128"/>
            </a:endParaRPr>
          </a:p>
          <a:p>
            <a:pPr>
              <a:defRPr/>
            </a:pPr>
            <a:r>
              <a:rPr lang="ja-JP" altLang="en-US">
                <a:latin typeface="Meiryo UI" panose="020B0604030504040204" pitchFamily="50" charset="-128"/>
                <a:ea typeface="Meiryo UI" panose="020B0604030504040204" pitchFamily="50" charset="-128"/>
                <a:cs typeface="メイリオ" pitchFamily="50" charset="-128"/>
              </a:rPr>
              <a:t>　■４アクション程度で開封。判りやすい手順で従業員からの問合せも減少</a:t>
            </a:r>
            <a:endParaRPr lang="en-US" altLang="ja-JP">
              <a:latin typeface="Meiryo UI" panose="020B0604030504040204" pitchFamily="50" charset="-128"/>
              <a:ea typeface="Meiryo UI" panose="020B0604030504040204" pitchFamily="50" charset="-128"/>
              <a:cs typeface="メイリオ" pitchFamily="50" charset="-128"/>
            </a:endParaRPr>
          </a:p>
          <a:p>
            <a:pPr>
              <a:defRPr/>
            </a:pPr>
            <a:endParaRPr lang="en-US" altLang="ja-JP" sz="900" b="1">
              <a:latin typeface="Meiryo UI" panose="020B0604030504040204" pitchFamily="50" charset="-128"/>
              <a:ea typeface="Meiryo UI" panose="020B0604030504040204" pitchFamily="50" charset="-128"/>
              <a:cs typeface="メイリオ" pitchFamily="50" charset="-128"/>
            </a:endParaRPr>
          </a:p>
        </p:txBody>
      </p:sp>
      <p:sp>
        <p:nvSpPr>
          <p:cNvPr id="2" name="正方形/長方形 1"/>
          <p:cNvSpPr/>
          <p:nvPr/>
        </p:nvSpPr>
        <p:spPr>
          <a:xfrm>
            <a:off x="6406705" y="3649640"/>
            <a:ext cx="3997837" cy="1638074"/>
          </a:xfrm>
          <a:prstGeom prst="rect">
            <a:avLst/>
          </a:prstGeom>
          <a:no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7663830" y="5240924"/>
            <a:ext cx="1561661" cy="226919"/>
          </a:xfrm>
          <a:prstGeom prst="rect">
            <a:avLst/>
          </a:prstGeom>
          <a:solidFill>
            <a:schemeClr val="accent1">
              <a:alpha val="99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Meiryo UI" panose="020B0604030504040204" pitchFamily="50" charset="-128"/>
                <a:ea typeface="Meiryo UI" panose="020B0604030504040204" pitchFamily="50" charset="-128"/>
              </a:rPr>
              <a:t>従業員影響範囲</a:t>
            </a:r>
          </a:p>
        </p:txBody>
      </p:sp>
    </p:spTree>
    <p:extLst>
      <p:ext uri="{BB962C8B-B14F-4D97-AF65-F5344CB8AC3E}">
        <p14:creationId xmlns:p14="http://schemas.microsoft.com/office/powerpoint/2010/main" val="1738826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g25ee6ca055f_0_928"/>
          <p:cNvSpPr txBox="1">
            <a:spLocks noGrp="1"/>
          </p:cNvSpPr>
          <p:nvPr>
            <p:ph type="title"/>
          </p:nvPr>
        </p:nvSpPr>
        <p:spPr>
          <a:xfrm>
            <a:off x="549215" y="421051"/>
            <a:ext cx="8229600" cy="634200"/>
          </a:xfrm>
          <a:prstGeom prst="rect">
            <a:avLst/>
          </a:prstGeom>
        </p:spPr>
        <p:txBody>
          <a:bodyPr spcFirstLastPara="1" wrap="square" lIns="91425" tIns="45700" rIns="91425" bIns="45700" anchor="ctr" anchorCtr="0">
            <a:normAutofit/>
          </a:bodyPr>
          <a:lstStyle/>
          <a:p>
            <a:pPr lvl="0"/>
            <a:r>
              <a:rPr lang="ja-JP" altLang="en-US" sz="2400">
                <a:solidFill>
                  <a:srgbClr val="333333"/>
                </a:solidFill>
                <a:latin typeface="Noto Sans JP"/>
              </a:rPr>
              <a:t>納税義務者用</a:t>
            </a:r>
            <a:r>
              <a:rPr lang="ja-JP" altLang="en-US" sz="2500">
                <a:latin typeface="Meiryo UI" panose="020B0604030504040204" pitchFamily="50" charset="-128"/>
                <a:ea typeface="Meiryo UI" panose="020B0604030504040204" pitchFamily="50" charset="-128"/>
              </a:rPr>
              <a:t>データの通知</a:t>
            </a:r>
            <a:endParaRPr sz="2500">
              <a:latin typeface="+mn-ea"/>
              <a:ea typeface="+mn-ea"/>
            </a:endParaRPr>
          </a:p>
        </p:txBody>
      </p:sp>
      <p:sp>
        <p:nvSpPr>
          <p:cNvPr id="312" name="Google Shape;312;g25ee6ca055f_0_928"/>
          <p:cNvSpPr txBox="1">
            <a:spLocks noGrp="1"/>
          </p:cNvSpPr>
          <p:nvPr>
            <p:ph type="sldNum" idx="12"/>
          </p:nvPr>
        </p:nvSpPr>
        <p:spPr>
          <a:xfrm>
            <a:off x="8544272" y="6676072"/>
            <a:ext cx="2133600" cy="187500"/>
          </a:xfrm>
          <a:prstGeom prst="rect">
            <a:avLst/>
          </a:prstGeom>
        </p:spPr>
        <p:txBody>
          <a:bodyPr spcFirstLastPara="1" wrap="square" lIns="91425" tIns="45700" rIns="91425" bIns="45700" anchor="ctr" anchorCtr="0">
            <a:noAutofit/>
          </a:bodyPr>
          <a:lstStyle/>
          <a:p>
            <a:fld id="{00000000-1234-1234-1234-123412341234}" type="slidenum">
              <a:rPr lang="en-US" altLang="ja-JP"/>
              <a:pPr/>
              <a:t>18</a:t>
            </a:fld>
            <a:endParaRPr/>
          </a:p>
        </p:txBody>
      </p:sp>
      <p:sp>
        <p:nvSpPr>
          <p:cNvPr id="15" name="正方形/長方形 14"/>
          <p:cNvSpPr/>
          <p:nvPr/>
        </p:nvSpPr>
        <p:spPr>
          <a:xfrm>
            <a:off x="1428255" y="1301486"/>
            <a:ext cx="8812798" cy="307777"/>
          </a:xfrm>
          <a:prstGeom prst="rect">
            <a:avLst/>
          </a:prstGeom>
        </p:spPr>
        <p:txBody>
          <a:bodyPr wrap="square">
            <a:spAutoFit/>
          </a:bodyPr>
          <a:lstStyle/>
          <a:p>
            <a:r>
              <a:rPr lang="ja-JP" altLang="en-US">
                <a:solidFill>
                  <a:srgbClr val="333333"/>
                </a:solidFill>
                <a:latin typeface="Meiryo UI" panose="020B0604030504040204" pitchFamily="50" charset="-128"/>
                <a:ea typeface="Meiryo UI" panose="020B0604030504040204" pitchFamily="50" charset="-128"/>
              </a:rPr>
              <a:t>各従業員は「</a:t>
            </a:r>
            <a:r>
              <a:rPr lang="en-US" altLang="ja-JP">
                <a:solidFill>
                  <a:srgbClr val="333333"/>
                </a:solidFill>
                <a:latin typeface="Meiryo UI" panose="020B0604030504040204" pitchFamily="50" charset="-128"/>
                <a:ea typeface="Meiryo UI" panose="020B0604030504040204" pitchFamily="50" charset="-128"/>
              </a:rPr>
              <a:t>PCA</a:t>
            </a:r>
            <a:r>
              <a:rPr lang="ja-JP" altLang="en-US">
                <a:solidFill>
                  <a:srgbClr val="333333"/>
                </a:solidFill>
                <a:latin typeface="Meiryo UI" panose="020B0604030504040204" pitchFamily="50" charset="-128"/>
                <a:ea typeface="Meiryo UI" panose="020B0604030504040204" pitchFamily="50" charset="-128"/>
              </a:rPr>
              <a:t> </a:t>
            </a:r>
            <a:r>
              <a:rPr lang="en-US" altLang="ja-JP">
                <a:solidFill>
                  <a:srgbClr val="333333"/>
                </a:solidFill>
                <a:latin typeface="Meiryo UI" panose="020B0604030504040204" pitchFamily="50" charset="-128"/>
                <a:ea typeface="Meiryo UI" panose="020B0604030504040204" pitchFamily="50" charset="-128"/>
              </a:rPr>
              <a:t>Hub</a:t>
            </a:r>
            <a:r>
              <a:rPr lang="ja-JP" altLang="en-US">
                <a:solidFill>
                  <a:srgbClr val="333333"/>
                </a:solidFill>
                <a:latin typeface="Meiryo UI" panose="020B0604030504040204" pitchFamily="50" charset="-128"/>
                <a:ea typeface="Meiryo UI" panose="020B0604030504040204" pitchFamily="50" charset="-128"/>
              </a:rPr>
              <a:t> 給与明細」に配信された特別徴収税額通知（納税義務者用）を参照します 。</a:t>
            </a:r>
            <a:endParaRPr lang="ja-JP" altLang="en-US">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7A608CE5-28C2-2DBA-C08A-3AEAC5297890}"/>
              </a:ext>
            </a:extLst>
          </p:cNvPr>
          <p:cNvSpPr/>
          <p:nvPr/>
        </p:nvSpPr>
        <p:spPr>
          <a:xfrm>
            <a:off x="1543789" y="1785646"/>
            <a:ext cx="4698332" cy="397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a:latin typeface="Meiryo UI" panose="020B0604030504040204" pitchFamily="50" charset="-128"/>
                <a:ea typeface="Meiryo UI" panose="020B0604030504040204" pitchFamily="50" charset="-128"/>
                <a:sym typeface="Meiryo"/>
              </a:rPr>
              <a:t>手順１：</a:t>
            </a:r>
            <a:r>
              <a:rPr kumimoji="1" lang="zh-TW" altLang="en-US">
                <a:latin typeface="Meiryo UI" panose="020B0604030504040204" pitchFamily="50" charset="-128"/>
                <a:ea typeface="Meiryo UI" panose="020B0604030504040204" pitchFamily="50" charset="-128"/>
                <a:sym typeface="Meiryo"/>
              </a:rPr>
              <a:t>特別徴収税額通知（納税義務者用）</a:t>
            </a:r>
            <a:r>
              <a:rPr kumimoji="1" lang="ja-JP" altLang="en-US">
                <a:latin typeface="Meiryo UI" panose="020B0604030504040204" pitchFamily="50" charset="-128"/>
                <a:ea typeface="Meiryo UI" panose="020B0604030504040204" pitchFamily="50" charset="-128"/>
                <a:sym typeface="Meiryo"/>
              </a:rPr>
              <a:t>の配布通知</a:t>
            </a:r>
            <a:endParaRPr kumimoji="1" lang="ja-JP" altLang="en-US">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C5090280-F37E-B808-0FC5-47FB1BEFE721}"/>
              </a:ext>
            </a:extLst>
          </p:cNvPr>
          <p:cNvSpPr/>
          <p:nvPr/>
        </p:nvSpPr>
        <p:spPr>
          <a:xfrm>
            <a:off x="1543789" y="2343271"/>
            <a:ext cx="8697264" cy="523220"/>
          </a:xfrm>
          <a:prstGeom prst="rect">
            <a:avLst/>
          </a:prstGeom>
        </p:spPr>
        <p:txBody>
          <a:bodyPr wrap="square">
            <a:spAutoFit/>
          </a:bodyPr>
          <a:lstStyle/>
          <a:p>
            <a:r>
              <a:rPr lang="ja-JP" altLang="en-US">
                <a:solidFill>
                  <a:srgbClr val="333333"/>
                </a:solidFill>
                <a:latin typeface="Meiryo UI" panose="020B0604030504040204" pitchFamily="50" charset="-128"/>
                <a:ea typeface="Meiryo UI" panose="020B0604030504040204" pitchFamily="50" charset="-128"/>
              </a:rPr>
              <a:t>「</a:t>
            </a:r>
            <a:r>
              <a:rPr lang="en-US" altLang="ja-JP">
                <a:solidFill>
                  <a:srgbClr val="333333"/>
                </a:solidFill>
                <a:latin typeface="Meiryo UI" panose="020B0604030504040204" pitchFamily="50" charset="-128"/>
                <a:ea typeface="Meiryo UI" panose="020B0604030504040204" pitchFamily="50" charset="-128"/>
              </a:rPr>
              <a:t>PCA Hub </a:t>
            </a:r>
            <a:r>
              <a:rPr lang="ja-JP" altLang="en-US">
                <a:solidFill>
                  <a:srgbClr val="333333"/>
                </a:solidFill>
                <a:latin typeface="Meiryo UI" panose="020B0604030504040204" pitchFamily="50" charset="-128"/>
                <a:ea typeface="Meiryo UI" panose="020B0604030504040204" pitchFamily="50" charset="-128"/>
              </a:rPr>
              <a:t>給与明細」に特別徴収税額通知（納税義務者用）が配信された時点では、暗号化されています。</a:t>
            </a:r>
            <a:endParaRPr lang="en-US" altLang="ja-JP">
              <a:solidFill>
                <a:srgbClr val="333333"/>
              </a:solidFill>
              <a:latin typeface="Meiryo UI" panose="020B0604030504040204" pitchFamily="50" charset="-128"/>
              <a:ea typeface="Meiryo UI" panose="020B0604030504040204" pitchFamily="50" charset="-128"/>
            </a:endParaRPr>
          </a:p>
          <a:p>
            <a:r>
              <a:rPr lang="ja-JP" altLang="en-US">
                <a:solidFill>
                  <a:srgbClr val="333333"/>
                </a:solidFill>
                <a:latin typeface="Meiryo UI" panose="020B0604030504040204" pitchFamily="50" charset="-128"/>
                <a:ea typeface="Meiryo UI" panose="020B0604030504040204" pitchFamily="50" charset="-128"/>
              </a:rPr>
              <a:t>そのため、配信直後は明細一覧には表示されず、配布の通知のみが表示されます。</a:t>
            </a:r>
            <a:endParaRPr lang="en-US" altLang="ja-JP">
              <a:solidFill>
                <a:srgbClr val="333333"/>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BF774AD-F90E-61F8-594D-3B9EE12A931B}"/>
              </a:ext>
            </a:extLst>
          </p:cNvPr>
          <p:cNvPicPr>
            <a:picLocks noChangeAspect="1"/>
          </p:cNvPicPr>
          <p:nvPr/>
        </p:nvPicPr>
        <p:blipFill>
          <a:blip r:embed="rId3"/>
          <a:stretch>
            <a:fillRect/>
          </a:stretch>
        </p:blipFill>
        <p:spPr>
          <a:xfrm>
            <a:off x="1475576" y="3009831"/>
            <a:ext cx="8821870" cy="2159584"/>
          </a:xfrm>
          <a:prstGeom prst="rect">
            <a:avLst/>
          </a:prstGeom>
        </p:spPr>
      </p:pic>
      <p:sp>
        <p:nvSpPr>
          <p:cNvPr id="9" name="正方形/長方形 8"/>
          <p:cNvSpPr/>
          <p:nvPr/>
        </p:nvSpPr>
        <p:spPr>
          <a:xfrm>
            <a:off x="3317134" y="4089623"/>
            <a:ext cx="6928942" cy="6164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8895023" y="4659317"/>
            <a:ext cx="1520576" cy="380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Meiryo UI" panose="020B0604030504040204" pitchFamily="50" charset="-128"/>
                <a:ea typeface="Meiryo UI" panose="020B0604030504040204" pitchFamily="50" charset="-128"/>
              </a:rPr>
              <a:t>通知内容をクリック</a:t>
            </a:r>
          </a:p>
        </p:txBody>
      </p:sp>
    </p:spTree>
    <p:extLst>
      <p:ext uri="{BB962C8B-B14F-4D97-AF65-F5344CB8AC3E}">
        <p14:creationId xmlns:p14="http://schemas.microsoft.com/office/powerpoint/2010/main" val="317140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7FCB4CD-0659-4BA9-BFB7-AF2B95AE8C3D}"/>
              </a:ext>
            </a:extLst>
          </p:cNvPr>
          <p:cNvSpPr>
            <a:spLocks noGrp="1"/>
          </p:cNvSpPr>
          <p:nvPr>
            <p:ph type="sldNum" sz="quarter" idx="12"/>
          </p:nvPr>
        </p:nvSpPr>
        <p:spPr/>
        <p:txBody>
          <a:bodyPr/>
          <a:lstStyle/>
          <a:p>
            <a:fld id="{8DE01AFB-559C-49C2-AF83-836728682562}" type="slidenum">
              <a:rPr kumimoji="1" lang="ja-JP" altLang="en-US" smtClean="0"/>
              <a:t>1</a:t>
            </a:fld>
            <a:endParaRPr kumimoji="1" lang="ja-JP" altLang="en-US"/>
          </a:p>
        </p:txBody>
      </p:sp>
      <p:sp>
        <p:nvSpPr>
          <p:cNvPr id="5" name="テキスト ボックス 4">
            <a:extLst>
              <a:ext uri="{FF2B5EF4-FFF2-40B4-BE49-F238E27FC236}">
                <a16:creationId xmlns:a16="http://schemas.microsoft.com/office/drawing/2014/main" id="{8875854C-C98D-495C-B27E-43B81D17AB15}"/>
              </a:ext>
            </a:extLst>
          </p:cNvPr>
          <p:cNvSpPr txBox="1"/>
          <p:nvPr/>
        </p:nvSpPr>
        <p:spPr>
          <a:xfrm>
            <a:off x="533996" y="1196401"/>
            <a:ext cx="11282669" cy="4216539"/>
          </a:xfrm>
          <a:prstGeom prst="rect">
            <a:avLst/>
          </a:prstGeom>
          <a:noFill/>
        </p:spPr>
        <p:txBody>
          <a:bodyPr wrap="square" lIns="91440" tIns="45720" rIns="91440" bIns="45720" anchor="t">
            <a:spAutoFit/>
          </a:bodyPr>
          <a:lstStyle/>
          <a:p>
            <a:pPr>
              <a:lnSpc>
                <a:spcPct val="120000"/>
              </a:lnSpc>
            </a:pPr>
            <a:r>
              <a:rPr lang="ja-JP" altLang="en-US" sz="1600" dirty="0">
                <a:latin typeface="メイリオ"/>
                <a:ea typeface="メイリオ"/>
              </a:rPr>
              <a:t>・当資料は「</a:t>
            </a:r>
            <a:r>
              <a:rPr lang="en-US" altLang="ja-JP" sz="1600" dirty="0">
                <a:latin typeface="メイリオ"/>
                <a:ea typeface="メイリオ"/>
              </a:rPr>
              <a:t>PCA</a:t>
            </a:r>
            <a:r>
              <a:rPr lang="ja-JP" altLang="en-US" sz="1600" dirty="0">
                <a:latin typeface="メイリオ"/>
                <a:ea typeface="メイリオ"/>
              </a:rPr>
              <a:t> </a:t>
            </a:r>
            <a:r>
              <a:rPr lang="en-US" altLang="ja-JP" sz="1600" dirty="0">
                <a:latin typeface="メイリオ"/>
                <a:ea typeface="メイリオ"/>
              </a:rPr>
              <a:t>Hub</a:t>
            </a:r>
            <a:r>
              <a:rPr lang="ja-JP" altLang="en-US" sz="1600" dirty="0">
                <a:latin typeface="メイリオ"/>
                <a:ea typeface="メイリオ"/>
              </a:rPr>
              <a:t> 給与明細」をご利用のお客様に限り、内容を引用し、社内資料・マニュアル等に利用することを許諾します。第3者への提供は有償・無償に関わらず禁止とさせて頂きます。</a:t>
            </a:r>
          </a:p>
          <a:p>
            <a:pPr>
              <a:lnSpc>
                <a:spcPct val="120000"/>
              </a:lnSpc>
            </a:pPr>
            <a:endParaRPr lang="ja-JP" altLang="en-US" sz="1600" dirty="0">
              <a:latin typeface="メイリオ"/>
              <a:ea typeface="メイリオ"/>
            </a:endParaRPr>
          </a:p>
          <a:p>
            <a:pPr>
              <a:lnSpc>
                <a:spcPct val="120000"/>
              </a:lnSpc>
            </a:pPr>
            <a:r>
              <a:rPr lang="ja-JP" altLang="en-US" sz="1600" dirty="0">
                <a:latin typeface="メイリオ"/>
                <a:ea typeface="メイリオ"/>
              </a:rPr>
              <a:t>・当資料を引用された後の資料について</a:t>
            </a:r>
            <a:r>
              <a:rPr lang="en-US" altLang="ja-JP" sz="1600" dirty="0">
                <a:latin typeface="メイリオ"/>
                <a:ea typeface="メイリオ"/>
              </a:rPr>
              <a:t>PCA</a:t>
            </a:r>
            <a:r>
              <a:rPr lang="ja-JP" altLang="en-US" sz="1600" dirty="0">
                <a:latin typeface="メイリオ"/>
                <a:ea typeface="メイリオ"/>
              </a:rPr>
              <a:t>は、その内容について責任を負いません。</a:t>
            </a:r>
          </a:p>
          <a:p>
            <a:pPr>
              <a:lnSpc>
                <a:spcPct val="120000"/>
              </a:lnSpc>
            </a:pPr>
            <a:endParaRPr lang="en-US" altLang="ja-JP" sz="1600" dirty="0">
              <a:latin typeface="メイリオ" panose="020B0604030504040204" pitchFamily="50" charset="-128"/>
              <a:ea typeface="メイリオ" panose="020B0604030504040204" pitchFamily="50" charset="-128"/>
            </a:endParaRPr>
          </a:p>
          <a:p>
            <a:pPr>
              <a:lnSpc>
                <a:spcPct val="120000"/>
              </a:lnSpc>
            </a:pPr>
            <a:r>
              <a:rPr lang="en-US" altLang="ja-JP" sz="1600" dirty="0">
                <a:latin typeface="メイリオ"/>
                <a:ea typeface="メイリオ"/>
              </a:rPr>
              <a:t>・</a:t>
            </a:r>
            <a:r>
              <a:rPr lang="en-US" altLang="ja-JP" sz="1600" dirty="0" err="1">
                <a:latin typeface="メイリオ"/>
                <a:ea typeface="メイリオ"/>
              </a:rPr>
              <a:t>内容は標準設定で記載しております。御社の設定状況や機能の利用有無に併せて修正・追記を行ってください</a:t>
            </a:r>
            <a:r>
              <a:rPr lang="en-US" altLang="ja-JP" sz="1600" dirty="0">
                <a:latin typeface="メイリオ"/>
                <a:ea typeface="メイリオ"/>
              </a:rPr>
              <a:t>。</a:t>
            </a:r>
          </a:p>
          <a:p>
            <a:pPr>
              <a:lnSpc>
                <a:spcPct val="120000"/>
              </a:lnSpc>
            </a:pPr>
            <a:r>
              <a:rPr lang="en-US" altLang="ja-JP" sz="1600" dirty="0">
                <a:latin typeface="メイリオ"/>
                <a:ea typeface="メイリオ"/>
              </a:rPr>
              <a:t>　（</a:t>
            </a:r>
            <a:r>
              <a:rPr lang="en-US" altLang="ja-JP" sz="1600" dirty="0" err="1">
                <a:latin typeface="メイリオ"/>
                <a:ea typeface="メイリオ"/>
              </a:rPr>
              <a:t>赤字になっている部分はご確認いただき、運用に併せるように修正してください</a:t>
            </a:r>
            <a:r>
              <a:rPr lang="en-US" altLang="ja-JP" sz="1600" dirty="0">
                <a:latin typeface="メイリオ"/>
                <a:ea typeface="メイリオ"/>
              </a:rPr>
              <a:t>。）</a:t>
            </a:r>
          </a:p>
          <a:p>
            <a:pPr>
              <a:lnSpc>
                <a:spcPct val="120000"/>
              </a:lnSpc>
            </a:pPr>
            <a:endParaRPr lang="ja-JP" altLang="en-US" sz="1600" dirty="0">
              <a:latin typeface="メイリオ"/>
              <a:ea typeface="メイリオ"/>
            </a:endParaRPr>
          </a:p>
          <a:p>
            <a:pPr>
              <a:lnSpc>
                <a:spcPct val="120000"/>
              </a:lnSpc>
            </a:pPr>
            <a:r>
              <a:rPr lang="ja-JP" altLang="en-US" sz="1600" dirty="0">
                <a:latin typeface="メイリオ"/>
                <a:ea typeface="メイリオ"/>
              </a:rPr>
              <a:t>・内容や画面などは予告無く変更されることがあります。</a:t>
            </a:r>
            <a:endParaRPr lang="ja-JP" dirty="0"/>
          </a:p>
          <a:p>
            <a:pPr>
              <a:lnSpc>
                <a:spcPct val="120000"/>
              </a:lnSpc>
            </a:pPr>
            <a:endParaRPr lang="ja-JP" altLang="en-US" sz="1600" dirty="0">
              <a:latin typeface="メイリオ"/>
              <a:ea typeface="メイリオ"/>
            </a:endParaRPr>
          </a:p>
          <a:p>
            <a:pPr>
              <a:lnSpc>
                <a:spcPct val="120000"/>
              </a:lnSpc>
            </a:pPr>
            <a:r>
              <a:rPr lang="ja-JP" altLang="en-US" sz="1600" dirty="0">
                <a:latin typeface="メイリオ"/>
                <a:ea typeface="メイリオ"/>
              </a:rPr>
              <a:t>・当資料は、</a:t>
            </a:r>
            <a:r>
              <a:rPr lang="en-US" altLang="ja-JP" sz="1600" dirty="0">
                <a:latin typeface="メイリオ"/>
                <a:ea typeface="メイリオ"/>
              </a:rPr>
              <a:t>2025/9/1</a:t>
            </a:r>
            <a:r>
              <a:rPr lang="ja-JP" altLang="en-US" sz="1600" dirty="0">
                <a:latin typeface="メイリオ"/>
                <a:ea typeface="メイリオ"/>
              </a:rPr>
              <a:t>時点の内容となります。</a:t>
            </a:r>
            <a:endParaRPr lang="en-US" altLang="ja-JP" sz="1600" dirty="0">
              <a:latin typeface="メイリオ"/>
              <a:ea typeface="メイリオ"/>
            </a:endParaRPr>
          </a:p>
          <a:p>
            <a:pPr>
              <a:lnSpc>
                <a:spcPct val="120000"/>
              </a:lnSpc>
            </a:pPr>
            <a:endParaRPr lang="ja-JP" altLang="en-US" sz="1600" dirty="0">
              <a:latin typeface="メイリオ"/>
              <a:ea typeface="メイリオ"/>
            </a:endParaRPr>
          </a:p>
          <a:p>
            <a:pPr>
              <a:lnSpc>
                <a:spcPct val="120000"/>
              </a:lnSpc>
            </a:pPr>
            <a:r>
              <a:rPr lang="ja-JP" altLang="en-US" sz="1600" dirty="0">
                <a:latin typeface="メイリオ"/>
                <a:ea typeface="メイリオ"/>
              </a:rPr>
              <a:t>・記載されている会社名および商品・製品・サービス名（ロゴマーク等を含む）は、各社の商標または各権利者の登録商標です。マーケティングガイドラインに沿ってご利用ください。</a:t>
            </a:r>
            <a:endParaRPr lang="en-US" altLang="ja-JP" sz="1600" dirty="0">
              <a:latin typeface="メイリオ"/>
              <a:ea typeface="メイリオ"/>
            </a:endParaRPr>
          </a:p>
        </p:txBody>
      </p:sp>
      <p:sp>
        <p:nvSpPr>
          <p:cNvPr id="6" name="タイトル 1"/>
          <p:cNvSpPr txBox="1">
            <a:spLocks/>
          </p:cNvSpPr>
          <p:nvPr/>
        </p:nvSpPr>
        <p:spPr>
          <a:xfrm>
            <a:off x="533996" y="384897"/>
            <a:ext cx="10972800" cy="63408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ja-JP" altLang="en-US" sz="2800">
                <a:latin typeface="メイリオ" panose="020B0604030504040204" pitchFamily="50" charset="-128"/>
                <a:ea typeface="メイリオ" panose="020B0604030504040204" pitchFamily="50" charset="-128"/>
              </a:rPr>
              <a:t>ご利用の条件について</a:t>
            </a:r>
          </a:p>
        </p:txBody>
      </p:sp>
    </p:spTree>
    <p:extLst>
      <p:ext uri="{BB962C8B-B14F-4D97-AF65-F5344CB8AC3E}">
        <p14:creationId xmlns:p14="http://schemas.microsoft.com/office/powerpoint/2010/main" val="4142547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g25ee6ca055f_0_928"/>
          <p:cNvSpPr txBox="1">
            <a:spLocks noGrp="1"/>
          </p:cNvSpPr>
          <p:nvPr>
            <p:ph type="title"/>
          </p:nvPr>
        </p:nvSpPr>
        <p:spPr>
          <a:xfrm>
            <a:off x="531962" y="411152"/>
            <a:ext cx="8229600" cy="634200"/>
          </a:xfrm>
          <a:prstGeom prst="rect">
            <a:avLst/>
          </a:prstGeom>
        </p:spPr>
        <p:txBody>
          <a:bodyPr spcFirstLastPara="1" wrap="square" lIns="91425" tIns="45700" rIns="91425" bIns="45700" anchor="ctr" anchorCtr="0">
            <a:normAutofit/>
          </a:bodyPr>
          <a:lstStyle/>
          <a:p>
            <a:pPr lvl="0"/>
            <a:r>
              <a:rPr lang="ja-JP" altLang="en-US" sz="2400">
                <a:solidFill>
                  <a:srgbClr val="333333"/>
                </a:solidFill>
                <a:latin typeface="Noto Sans JP"/>
              </a:rPr>
              <a:t>納税義務者用</a:t>
            </a:r>
            <a:r>
              <a:rPr lang="ja-JP" altLang="en-US" sz="2500">
                <a:latin typeface="Meiryo UI" panose="020B0604030504040204" pitchFamily="50" charset="-128"/>
                <a:ea typeface="Meiryo UI" panose="020B0604030504040204" pitchFamily="50" charset="-128"/>
              </a:rPr>
              <a:t>データの展開</a:t>
            </a:r>
            <a:endParaRPr sz="2500">
              <a:latin typeface="+mn-ea"/>
              <a:ea typeface="+mn-ea"/>
            </a:endParaRPr>
          </a:p>
        </p:txBody>
      </p:sp>
      <p:sp>
        <p:nvSpPr>
          <p:cNvPr id="312" name="Google Shape;312;g25ee6ca055f_0_928"/>
          <p:cNvSpPr txBox="1">
            <a:spLocks noGrp="1"/>
          </p:cNvSpPr>
          <p:nvPr>
            <p:ph type="sldNum" idx="12"/>
          </p:nvPr>
        </p:nvSpPr>
        <p:spPr>
          <a:xfrm>
            <a:off x="8544272" y="6676072"/>
            <a:ext cx="2133600" cy="187500"/>
          </a:xfrm>
          <a:prstGeom prst="rect">
            <a:avLst/>
          </a:prstGeom>
        </p:spPr>
        <p:txBody>
          <a:bodyPr spcFirstLastPara="1" wrap="square" lIns="91425" tIns="45700" rIns="91425" bIns="45700" anchor="ctr" anchorCtr="0">
            <a:noAutofit/>
          </a:bodyPr>
          <a:lstStyle/>
          <a:p>
            <a:fld id="{00000000-1234-1234-1234-123412341234}" type="slidenum">
              <a:rPr lang="en-US" altLang="ja-JP"/>
              <a:pPr/>
              <a:t>19</a:t>
            </a:fld>
            <a:endParaRPr/>
          </a:p>
        </p:txBody>
      </p:sp>
      <p:sp>
        <p:nvSpPr>
          <p:cNvPr id="2" name="正方形/長方形 1">
            <a:extLst>
              <a:ext uri="{FF2B5EF4-FFF2-40B4-BE49-F238E27FC236}">
                <a16:creationId xmlns:a16="http://schemas.microsoft.com/office/drawing/2014/main" id="{7A608CE5-28C2-2DBA-C08A-3AEAC5297890}"/>
              </a:ext>
            </a:extLst>
          </p:cNvPr>
          <p:cNvSpPr/>
          <p:nvPr/>
        </p:nvSpPr>
        <p:spPr>
          <a:xfrm>
            <a:off x="905434" y="1045352"/>
            <a:ext cx="1619230" cy="397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a:latin typeface="Meiryo UI" panose="020B0604030504040204" pitchFamily="50" charset="-128"/>
                <a:ea typeface="Meiryo UI" panose="020B0604030504040204" pitchFamily="50" charset="-128"/>
                <a:sym typeface="Meiryo"/>
              </a:rPr>
              <a:t>手順２：展開実行</a:t>
            </a:r>
            <a:endParaRPr kumimoji="1" lang="ja-JP" altLang="en-US">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C5090280-F37E-B808-0FC5-47FB1BEFE721}"/>
              </a:ext>
            </a:extLst>
          </p:cNvPr>
          <p:cNvSpPr/>
          <p:nvPr/>
        </p:nvSpPr>
        <p:spPr>
          <a:xfrm>
            <a:off x="905434" y="1602977"/>
            <a:ext cx="8477230" cy="1384995"/>
          </a:xfrm>
          <a:prstGeom prst="rect">
            <a:avLst/>
          </a:prstGeom>
        </p:spPr>
        <p:txBody>
          <a:bodyPr wrap="square">
            <a:spAutoFit/>
          </a:bodyPr>
          <a:lstStyle/>
          <a:p>
            <a:r>
              <a:rPr lang="ja-JP" altLang="en-US">
                <a:solidFill>
                  <a:srgbClr val="333333"/>
                </a:solidFill>
                <a:latin typeface="Meiryo UI" panose="020B0604030504040204" pitchFamily="50" charset="-128"/>
                <a:ea typeface="Meiryo UI" panose="020B0604030504040204" pitchFamily="50" charset="-128"/>
              </a:rPr>
              <a:t>特別徴収税額通知（納税義務者用）を確認するためには、展開を実行する必要があります。</a:t>
            </a:r>
            <a:endParaRPr lang="en-US" altLang="ja-JP">
              <a:solidFill>
                <a:srgbClr val="333333"/>
              </a:solidFill>
              <a:latin typeface="Meiryo UI" panose="020B0604030504040204" pitchFamily="50" charset="-128"/>
              <a:ea typeface="Meiryo UI" panose="020B0604030504040204" pitchFamily="50" charset="-128"/>
            </a:endParaRPr>
          </a:p>
          <a:p>
            <a:r>
              <a:rPr lang="ja-JP" altLang="en-US">
                <a:solidFill>
                  <a:srgbClr val="333333"/>
                </a:solidFill>
                <a:latin typeface="Meiryo UI" panose="020B0604030504040204" pitchFamily="50" charset="-128"/>
                <a:ea typeface="Meiryo UI" panose="020B0604030504040204" pitchFamily="50" charset="-128"/>
              </a:rPr>
              <a:t>展開には、パスワードの入力が必要です。</a:t>
            </a:r>
            <a:endParaRPr lang="en-US" altLang="ja-JP">
              <a:solidFill>
                <a:srgbClr val="333333"/>
              </a:solidFill>
              <a:latin typeface="Meiryo UI" panose="020B0604030504040204" pitchFamily="50" charset="-128"/>
              <a:ea typeface="Meiryo UI" panose="020B0604030504040204" pitchFamily="50" charset="-128"/>
            </a:endParaRPr>
          </a:p>
          <a:p>
            <a:r>
              <a:rPr lang="ja-JP" altLang="en-US">
                <a:solidFill>
                  <a:srgbClr val="333333"/>
                </a:solidFill>
                <a:latin typeface="Meiryo UI" panose="020B0604030504040204" pitchFamily="50" charset="-128"/>
                <a:ea typeface="Meiryo UI" panose="020B0604030504040204" pitchFamily="50" charset="-128"/>
              </a:rPr>
              <a:t>「</a:t>
            </a:r>
            <a:r>
              <a:rPr lang="en-US" altLang="ja-JP" err="1">
                <a:solidFill>
                  <a:srgbClr val="333333"/>
                </a:solidFill>
                <a:latin typeface="Meiryo UI" panose="020B0604030504040204" pitchFamily="50" charset="-128"/>
                <a:ea typeface="Meiryo UI" panose="020B0604030504040204" pitchFamily="50" charset="-128"/>
              </a:rPr>
              <a:t>eLTAX</a:t>
            </a:r>
            <a:r>
              <a:rPr lang="ja-JP" altLang="en-US">
                <a:solidFill>
                  <a:srgbClr val="333333"/>
                </a:solidFill>
                <a:latin typeface="Meiryo UI" panose="020B0604030504040204" pitchFamily="50" charset="-128"/>
                <a:ea typeface="Meiryo UI" panose="020B0604030504040204" pitchFamily="50" charset="-128"/>
              </a:rPr>
              <a:t>でパスワードを取得する」をクリックすると、ブラウザでパスワード確認サイトを開きます。</a:t>
            </a:r>
            <a:endParaRPr lang="en-US" altLang="ja-JP">
              <a:solidFill>
                <a:srgbClr val="333333"/>
              </a:solidFill>
              <a:latin typeface="Meiryo UI" panose="020B0604030504040204" pitchFamily="50" charset="-128"/>
              <a:ea typeface="Meiryo UI" panose="020B0604030504040204" pitchFamily="50" charset="-128"/>
            </a:endParaRPr>
          </a:p>
          <a:p>
            <a:r>
              <a:rPr lang="ja-JP" altLang="en-US">
                <a:solidFill>
                  <a:srgbClr val="333333"/>
                </a:solidFill>
                <a:latin typeface="Meiryo UI" panose="020B0604030504040204" pitchFamily="50" charset="-128"/>
                <a:ea typeface="Meiryo UI" panose="020B0604030504040204" pitchFamily="50" charset="-128"/>
              </a:rPr>
              <a:t>サイト先で取得したパスワードをパスワード欄に入力し、「展開」ボタンを押します。</a:t>
            </a:r>
            <a:endParaRPr lang="en-US" altLang="ja-JP">
              <a:solidFill>
                <a:srgbClr val="333333"/>
              </a:solidFill>
              <a:latin typeface="Meiryo UI" panose="020B0604030504040204" pitchFamily="50" charset="-128"/>
              <a:ea typeface="Meiryo UI" panose="020B0604030504040204" pitchFamily="50" charset="-128"/>
            </a:endParaRPr>
          </a:p>
          <a:p>
            <a:endParaRPr lang="en-US" altLang="ja-JP">
              <a:solidFill>
                <a:srgbClr val="333333"/>
              </a:solidFill>
              <a:latin typeface="Meiryo UI" panose="020B0604030504040204" pitchFamily="50" charset="-128"/>
              <a:ea typeface="Meiryo UI" panose="020B0604030504040204" pitchFamily="50" charset="-128"/>
            </a:endParaRPr>
          </a:p>
          <a:p>
            <a:r>
              <a:rPr lang="en-US" altLang="ja-JP">
                <a:solidFill>
                  <a:srgbClr val="333333"/>
                </a:solidFill>
                <a:latin typeface="Meiryo UI" panose="020B0604030504040204" pitchFamily="50" charset="-128"/>
                <a:ea typeface="Meiryo UI" panose="020B0604030504040204" pitchFamily="50" charset="-128"/>
              </a:rPr>
              <a:t>※</a:t>
            </a:r>
            <a:r>
              <a:rPr lang="ja-JP" altLang="en-US">
                <a:solidFill>
                  <a:srgbClr val="333333"/>
                </a:solidFill>
                <a:latin typeface="Meiryo UI" panose="020B0604030504040204" pitchFamily="50" charset="-128"/>
                <a:ea typeface="Meiryo UI" panose="020B0604030504040204" pitchFamily="50" charset="-128"/>
              </a:rPr>
              <a:t>パスワード確認サイトは１人１人異なる</a:t>
            </a:r>
            <a:r>
              <a:rPr lang="en-US" altLang="ja-JP">
                <a:solidFill>
                  <a:srgbClr val="333333"/>
                </a:solidFill>
                <a:latin typeface="Meiryo UI" panose="020B0604030504040204" pitchFamily="50" charset="-128"/>
                <a:ea typeface="Meiryo UI" panose="020B0604030504040204" pitchFamily="50" charset="-128"/>
              </a:rPr>
              <a:t>URL</a:t>
            </a:r>
            <a:r>
              <a:rPr lang="ja-JP" altLang="en-US">
                <a:solidFill>
                  <a:srgbClr val="333333"/>
                </a:solidFill>
                <a:latin typeface="Meiryo UI" panose="020B0604030504040204" pitchFamily="50" charset="-128"/>
                <a:ea typeface="Meiryo UI" panose="020B0604030504040204" pitchFamily="50" charset="-128"/>
              </a:rPr>
              <a:t>になっています。</a:t>
            </a:r>
            <a:endParaRPr lang="en-US" altLang="ja-JP">
              <a:solidFill>
                <a:srgbClr val="333333"/>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0C900834-51C3-496B-988A-4B9DFC1520C8}"/>
              </a:ext>
            </a:extLst>
          </p:cNvPr>
          <p:cNvPicPr>
            <a:picLocks noChangeAspect="1"/>
          </p:cNvPicPr>
          <p:nvPr/>
        </p:nvPicPr>
        <p:blipFill>
          <a:blip r:embed="rId3"/>
          <a:stretch>
            <a:fillRect/>
          </a:stretch>
        </p:blipFill>
        <p:spPr>
          <a:xfrm>
            <a:off x="5609551" y="2562949"/>
            <a:ext cx="4785775" cy="3779848"/>
          </a:xfrm>
          <a:prstGeom prst="rect">
            <a:avLst/>
          </a:prstGeom>
        </p:spPr>
      </p:pic>
    </p:spTree>
    <p:extLst>
      <p:ext uri="{BB962C8B-B14F-4D97-AF65-F5344CB8AC3E}">
        <p14:creationId xmlns:p14="http://schemas.microsoft.com/office/powerpoint/2010/main" val="1499344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g25ee6ca055f_0_928"/>
          <p:cNvSpPr txBox="1">
            <a:spLocks noGrp="1"/>
          </p:cNvSpPr>
          <p:nvPr>
            <p:ph type="title"/>
          </p:nvPr>
        </p:nvSpPr>
        <p:spPr>
          <a:xfrm>
            <a:off x="529976" y="331138"/>
            <a:ext cx="8229600" cy="634200"/>
          </a:xfrm>
          <a:prstGeom prst="rect">
            <a:avLst/>
          </a:prstGeom>
        </p:spPr>
        <p:txBody>
          <a:bodyPr spcFirstLastPara="1" wrap="square" lIns="91425" tIns="45700" rIns="91425" bIns="45700" anchor="ctr" anchorCtr="0">
            <a:normAutofit/>
          </a:bodyPr>
          <a:lstStyle/>
          <a:p>
            <a:pPr lvl="0"/>
            <a:r>
              <a:rPr lang="ja-JP" altLang="en-US" sz="2400">
                <a:solidFill>
                  <a:srgbClr val="333333"/>
                </a:solidFill>
                <a:latin typeface="Noto Sans JP"/>
              </a:rPr>
              <a:t>納税義務者用</a:t>
            </a:r>
            <a:r>
              <a:rPr lang="ja-JP" altLang="en-US" sz="2500">
                <a:latin typeface="Meiryo UI" panose="020B0604030504040204" pitchFamily="50" charset="-128"/>
                <a:ea typeface="Meiryo UI" panose="020B0604030504040204" pitchFamily="50" charset="-128"/>
              </a:rPr>
              <a:t>データのパスワード取得</a:t>
            </a:r>
            <a:endParaRPr sz="2500">
              <a:latin typeface="+mn-ea"/>
              <a:ea typeface="+mn-ea"/>
            </a:endParaRPr>
          </a:p>
        </p:txBody>
      </p:sp>
      <p:sp>
        <p:nvSpPr>
          <p:cNvPr id="312" name="Google Shape;312;g25ee6ca055f_0_928"/>
          <p:cNvSpPr txBox="1">
            <a:spLocks noGrp="1"/>
          </p:cNvSpPr>
          <p:nvPr>
            <p:ph type="sldNum" idx="12"/>
          </p:nvPr>
        </p:nvSpPr>
        <p:spPr>
          <a:xfrm>
            <a:off x="8544272" y="6676072"/>
            <a:ext cx="2133600" cy="187500"/>
          </a:xfrm>
          <a:prstGeom prst="rect">
            <a:avLst/>
          </a:prstGeom>
        </p:spPr>
        <p:txBody>
          <a:bodyPr spcFirstLastPara="1" wrap="square" lIns="91425" tIns="45700" rIns="91425" bIns="45700" anchor="ctr" anchorCtr="0">
            <a:noAutofit/>
          </a:bodyPr>
          <a:lstStyle/>
          <a:p>
            <a:fld id="{00000000-1234-1234-1234-123412341234}" type="slidenum">
              <a:rPr lang="en-US" altLang="ja-JP"/>
              <a:pPr/>
              <a:t>20</a:t>
            </a:fld>
            <a:endParaRPr/>
          </a:p>
        </p:txBody>
      </p:sp>
      <p:sp>
        <p:nvSpPr>
          <p:cNvPr id="2" name="正方形/長方形 1">
            <a:extLst>
              <a:ext uri="{FF2B5EF4-FFF2-40B4-BE49-F238E27FC236}">
                <a16:creationId xmlns:a16="http://schemas.microsoft.com/office/drawing/2014/main" id="{7A608CE5-28C2-2DBA-C08A-3AEAC5297890}"/>
              </a:ext>
            </a:extLst>
          </p:cNvPr>
          <p:cNvSpPr/>
          <p:nvPr/>
        </p:nvSpPr>
        <p:spPr>
          <a:xfrm>
            <a:off x="1121096" y="869924"/>
            <a:ext cx="2365679" cy="397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a:latin typeface="Meiryo UI" panose="020B0604030504040204" pitchFamily="50" charset="-128"/>
                <a:ea typeface="Meiryo UI" panose="020B0604030504040204" pitchFamily="50" charset="-128"/>
                <a:sym typeface="Meiryo"/>
              </a:rPr>
              <a:t>参考：パスワードの取得</a:t>
            </a:r>
            <a:endParaRPr kumimoji="1" lang="ja-JP" altLang="en-US">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C5090280-F37E-B808-0FC5-47FB1BEFE721}"/>
              </a:ext>
            </a:extLst>
          </p:cNvPr>
          <p:cNvSpPr/>
          <p:nvPr/>
        </p:nvSpPr>
        <p:spPr>
          <a:xfrm>
            <a:off x="1889622" y="1304829"/>
            <a:ext cx="7721450" cy="738664"/>
          </a:xfrm>
          <a:prstGeom prst="rect">
            <a:avLst/>
          </a:prstGeom>
        </p:spPr>
        <p:txBody>
          <a:bodyPr wrap="square">
            <a:spAutoFit/>
          </a:bodyPr>
          <a:lstStyle/>
          <a:p>
            <a:r>
              <a:rPr lang="ja-JP" altLang="en-US">
                <a:solidFill>
                  <a:srgbClr val="333333"/>
                </a:solidFill>
                <a:latin typeface="Meiryo UI" panose="020B0604030504040204" pitchFamily="50" charset="-128"/>
                <a:ea typeface="Meiryo UI" panose="020B0604030504040204" pitchFamily="50" charset="-128"/>
              </a:rPr>
              <a:t>パスワード確認サイトで「パスワードを表示」を押下することでパスワードが確認できます。</a:t>
            </a:r>
            <a:endParaRPr lang="en-US" altLang="ja-JP">
              <a:solidFill>
                <a:srgbClr val="333333"/>
              </a:solidFill>
              <a:latin typeface="Meiryo UI" panose="020B0604030504040204" pitchFamily="50" charset="-128"/>
              <a:ea typeface="Meiryo UI" panose="020B0604030504040204" pitchFamily="50" charset="-128"/>
            </a:endParaRPr>
          </a:p>
          <a:p>
            <a:r>
              <a:rPr lang="ja-JP" altLang="en-US">
                <a:solidFill>
                  <a:srgbClr val="333333"/>
                </a:solidFill>
                <a:latin typeface="Meiryo UI" panose="020B0604030504040204" pitchFamily="50" charset="-128"/>
                <a:ea typeface="Meiryo UI" panose="020B0604030504040204" pitchFamily="50" charset="-128"/>
              </a:rPr>
              <a:t>「クリップボードにコピー」を利用するとカンタンにパスワードをコピーできます。</a:t>
            </a:r>
            <a:endParaRPr lang="en-US" altLang="ja-JP">
              <a:solidFill>
                <a:srgbClr val="333333"/>
              </a:solidFill>
              <a:latin typeface="Meiryo UI" panose="020B0604030504040204" pitchFamily="50" charset="-128"/>
              <a:ea typeface="Meiryo UI" panose="020B0604030504040204" pitchFamily="50" charset="-128"/>
            </a:endParaRPr>
          </a:p>
          <a:p>
            <a:r>
              <a:rPr lang="ja-JP" altLang="en-US">
                <a:solidFill>
                  <a:srgbClr val="333333"/>
                </a:solidFill>
                <a:latin typeface="Meiryo UI" panose="020B0604030504040204" pitchFamily="50" charset="-128"/>
                <a:ea typeface="Meiryo UI" panose="020B0604030504040204" pitchFamily="50" charset="-128"/>
              </a:rPr>
              <a:t>パスワード入手後は前ページに記載している「特別徴収税額通知書の照会」画面でパスワードを入力します。</a:t>
            </a:r>
            <a:endParaRPr lang="en-US" altLang="ja-JP">
              <a:solidFill>
                <a:srgbClr val="333333"/>
              </a:solidFill>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7240FB30-C447-9488-21F8-04FEFDACCDE0}"/>
              </a:ext>
            </a:extLst>
          </p:cNvPr>
          <p:cNvPicPr>
            <a:picLocks noChangeAspect="1"/>
          </p:cNvPicPr>
          <p:nvPr/>
        </p:nvPicPr>
        <p:blipFill>
          <a:blip r:embed="rId3"/>
          <a:stretch>
            <a:fillRect/>
          </a:stretch>
        </p:blipFill>
        <p:spPr>
          <a:xfrm>
            <a:off x="3086771" y="2118115"/>
            <a:ext cx="5327151" cy="4155735"/>
          </a:xfrm>
          <a:prstGeom prst="rect">
            <a:avLst/>
          </a:prstGeom>
        </p:spPr>
      </p:pic>
      <p:sp>
        <p:nvSpPr>
          <p:cNvPr id="5" name="正方形/長方形 4">
            <a:extLst>
              <a:ext uri="{FF2B5EF4-FFF2-40B4-BE49-F238E27FC236}">
                <a16:creationId xmlns:a16="http://schemas.microsoft.com/office/drawing/2014/main" id="{7B1E2D67-3DCD-889A-3500-15BB07F58E65}"/>
              </a:ext>
            </a:extLst>
          </p:cNvPr>
          <p:cNvSpPr/>
          <p:nvPr/>
        </p:nvSpPr>
        <p:spPr>
          <a:xfrm>
            <a:off x="5077041" y="6273850"/>
            <a:ext cx="2866421" cy="261610"/>
          </a:xfrm>
          <a:prstGeom prst="rect">
            <a:avLst/>
          </a:prstGeom>
        </p:spPr>
        <p:txBody>
          <a:bodyPr wrap="square">
            <a:spAutoFit/>
          </a:bodyPr>
          <a:lstStyle/>
          <a:p>
            <a:r>
              <a:rPr lang="en-US" altLang="ja-JP" sz="1100">
                <a:solidFill>
                  <a:srgbClr val="333333"/>
                </a:solidFill>
                <a:latin typeface="Meiryo UI" panose="020B0604030504040204" pitchFamily="50" charset="-128"/>
                <a:ea typeface="Meiryo UI" panose="020B0604030504040204" pitchFamily="50" charset="-128"/>
              </a:rPr>
              <a:t>※</a:t>
            </a:r>
            <a:r>
              <a:rPr lang="ja-JP" altLang="en-US" sz="1100">
                <a:solidFill>
                  <a:srgbClr val="333333"/>
                </a:solidFill>
                <a:latin typeface="Meiryo UI" panose="020B0604030504040204" pitchFamily="50" charset="-128"/>
                <a:ea typeface="Meiryo UI" panose="020B0604030504040204" pitchFamily="50" charset="-128"/>
              </a:rPr>
              <a:t>パスワード確認サイトのサンプル。</a:t>
            </a:r>
            <a:endParaRPr lang="en-US" altLang="ja-JP" sz="1100">
              <a:solidFill>
                <a:srgbClr val="333333"/>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2643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g25ee6ca055f_0_928"/>
          <p:cNvSpPr txBox="1">
            <a:spLocks noGrp="1"/>
          </p:cNvSpPr>
          <p:nvPr>
            <p:ph type="title"/>
          </p:nvPr>
        </p:nvSpPr>
        <p:spPr>
          <a:xfrm>
            <a:off x="594189" y="428938"/>
            <a:ext cx="8229600" cy="634200"/>
          </a:xfrm>
          <a:prstGeom prst="rect">
            <a:avLst/>
          </a:prstGeom>
        </p:spPr>
        <p:txBody>
          <a:bodyPr spcFirstLastPara="1" wrap="square" lIns="91425" tIns="45700" rIns="91425" bIns="45700" anchor="ctr" anchorCtr="0">
            <a:normAutofit/>
          </a:bodyPr>
          <a:lstStyle/>
          <a:p>
            <a:pPr lvl="0"/>
            <a:r>
              <a:rPr lang="ja-JP" altLang="en-US" sz="2400">
                <a:solidFill>
                  <a:srgbClr val="333333"/>
                </a:solidFill>
                <a:latin typeface="Noto Sans JP"/>
              </a:rPr>
              <a:t>納税義務者用</a:t>
            </a:r>
            <a:r>
              <a:rPr lang="ja-JP" altLang="en-US" sz="2500">
                <a:latin typeface="Meiryo UI" panose="020B0604030504040204" pitchFamily="50" charset="-128"/>
                <a:ea typeface="Meiryo UI" panose="020B0604030504040204" pitchFamily="50" charset="-128"/>
              </a:rPr>
              <a:t>データの参照</a:t>
            </a:r>
            <a:endParaRPr sz="2500">
              <a:latin typeface="+mn-ea"/>
              <a:ea typeface="+mn-ea"/>
            </a:endParaRPr>
          </a:p>
        </p:txBody>
      </p:sp>
      <p:sp>
        <p:nvSpPr>
          <p:cNvPr id="312" name="Google Shape;312;g25ee6ca055f_0_928"/>
          <p:cNvSpPr txBox="1">
            <a:spLocks noGrp="1"/>
          </p:cNvSpPr>
          <p:nvPr>
            <p:ph type="sldNum" idx="12"/>
          </p:nvPr>
        </p:nvSpPr>
        <p:spPr>
          <a:xfrm>
            <a:off x="8544272" y="6676072"/>
            <a:ext cx="2133600" cy="187500"/>
          </a:xfrm>
          <a:prstGeom prst="rect">
            <a:avLst/>
          </a:prstGeom>
        </p:spPr>
        <p:txBody>
          <a:bodyPr spcFirstLastPara="1" wrap="square" lIns="91425" tIns="45700" rIns="91425" bIns="45700" anchor="ctr" anchorCtr="0">
            <a:noAutofit/>
          </a:bodyPr>
          <a:lstStyle/>
          <a:p>
            <a:fld id="{00000000-1234-1234-1234-123412341234}" type="slidenum">
              <a:rPr lang="en-US" altLang="ja-JP"/>
              <a:pPr/>
              <a:t>21</a:t>
            </a:fld>
            <a:endParaRPr/>
          </a:p>
        </p:txBody>
      </p:sp>
      <p:sp>
        <p:nvSpPr>
          <p:cNvPr id="2" name="正方形/長方形 1">
            <a:extLst>
              <a:ext uri="{FF2B5EF4-FFF2-40B4-BE49-F238E27FC236}">
                <a16:creationId xmlns:a16="http://schemas.microsoft.com/office/drawing/2014/main" id="{7A608CE5-28C2-2DBA-C08A-3AEAC5297890}"/>
              </a:ext>
            </a:extLst>
          </p:cNvPr>
          <p:cNvSpPr/>
          <p:nvPr/>
        </p:nvSpPr>
        <p:spPr>
          <a:xfrm>
            <a:off x="1733571" y="1063139"/>
            <a:ext cx="2057769" cy="397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a:latin typeface="Meiryo UI" panose="020B0604030504040204" pitchFamily="50" charset="-128"/>
                <a:ea typeface="Meiryo UI" panose="020B0604030504040204" pitchFamily="50" charset="-128"/>
                <a:sym typeface="Meiryo"/>
              </a:rPr>
              <a:t>手順</a:t>
            </a:r>
            <a:r>
              <a:rPr kumimoji="1" lang="en-US" altLang="ja-JP">
                <a:latin typeface="Meiryo UI" panose="020B0604030504040204" pitchFamily="50" charset="-128"/>
                <a:ea typeface="Meiryo UI" panose="020B0604030504040204" pitchFamily="50" charset="-128"/>
                <a:sym typeface="Meiryo"/>
              </a:rPr>
              <a:t>3</a:t>
            </a:r>
            <a:r>
              <a:rPr kumimoji="1" lang="ja-JP" altLang="en-US">
                <a:latin typeface="Meiryo UI" panose="020B0604030504040204" pitchFamily="50" charset="-128"/>
                <a:ea typeface="Meiryo UI" panose="020B0604030504040204" pitchFamily="50" charset="-128"/>
                <a:sym typeface="Meiryo"/>
              </a:rPr>
              <a:t>：通知書の確認</a:t>
            </a:r>
            <a:endParaRPr kumimoji="1" lang="ja-JP" altLang="en-US">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C5090280-F37E-B808-0FC5-47FB1BEFE721}"/>
              </a:ext>
            </a:extLst>
          </p:cNvPr>
          <p:cNvSpPr/>
          <p:nvPr/>
        </p:nvSpPr>
        <p:spPr>
          <a:xfrm>
            <a:off x="1733570" y="1620764"/>
            <a:ext cx="8355932" cy="523220"/>
          </a:xfrm>
          <a:prstGeom prst="rect">
            <a:avLst/>
          </a:prstGeom>
        </p:spPr>
        <p:txBody>
          <a:bodyPr wrap="square">
            <a:spAutoFit/>
          </a:bodyPr>
          <a:lstStyle/>
          <a:p>
            <a:r>
              <a:rPr lang="ja-JP" altLang="en-US">
                <a:solidFill>
                  <a:srgbClr val="333333"/>
                </a:solidFill>
                <a:latin typeface="Meiryo UI" panose="020B0604030504040204" pitchFamily="50" charset="-128"/>
                <a:ea typeface="Meiryo UI" panose="020B0604030504040204" pitchFamily="50" charset="-128"/>
              </a:rPr>
              <a:t>展開を実行することで明細の一覧に「特別徴収税額通知書　</a:t>
            </a:r>
            <a:r>
              <a:rPr lang="en-US" altLang="ja-JP">
                <a:solidFill>
                  <a:srgbClr val="333333"/>
                </a:solidFill>
                <a:latin typeface="Meiryo UI" panose="020B0604030504040204" pitchFamily="50" charset="-128"/>
                <a:ea typeface="Meiryo UI" panose="020B0604030504040204" pitchFamily="50" charset="-128"/>
              </a:rPr>
              <a:t>2024</a:t>
            </a:r>
            <a:r>
              <a:rPr lang="ja-JP" altLang="en-US">
                <a:solidFill>
                  <a:srgbClr val="333333"/>
                </a:solidFill>
                <a:latin typeface="Meiryo UI" panose="020B0604030504040204" pitchFamily="50" charset="-128"/>
                <a:ea typeface="Meiryo UI" panose="020B0604030504040204" pitchFamily="50" charset="-128"/>
              </a:rPr>
              <a:t>年」が表示されます。</a:t>
            </a:r>
            <a:endParaRPr lang="en-US" altLang="ja-JP">
              <a:solidFill>
                <a:srgbClr val="333333"/>
              </a:solidFill>
              <a:latin typeface="Meiryo UI" panose="020B0604030504040204" pitchFamily="50" charset="-128"/>
              <a:ea typeface="Meiryo UI" panose="020B0604030504040204" pitchFamily="50" charset="-128"/>
            </a:endParaRPr>
          </a:p>
          <a:p>
            <a:r>
              <a:rPr lang="ja-JP" altLang="en-US">
                <a:solidFill>
                  <a:srgbClr val="333333"/>
                </a:solidFill>
                <a:latin typeface="Meiryo UI" panose="020B0604030504040204" pitchFamily="50" charset="-128"/>
                <a:ea typeface="Meiryo UI" panose="020B0604030504040204" pitchFamily="50" charset="-128"/>
              </a:rPr>
              <a:t>プレビューやダウンロードして、通知内容を確認します。</a:t>
            </a:r>
            <a:endParaRPr lang="en-US" altLang="ja-JP">
              <a:solidFill>
                <a:srgbClr val="333333"/>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3"/>
          <a:stretch>
            <a:fillRect/>
          </a:stretch>
        </p:blipFill>
        <p:spPr>
          <a:xfrm>
            <a:off x="1789738" y="2304016"/>
            <a:ext cx="8421063" cy="2532855"/>
          </a:xfrm>
          <a:prstGeom prst="rect">
            <a:avLst/>
          </a:prstGeom>
        </p:spPr>
      </p:pic>
      <p:sp>
        <p:nvSpPr>
          <p:cNvPr id="11" name="正方形/長方形 10"/>
          <p:cNvSpPr/>
          <p:nvPr/>
        </p:nvSpPr>
        <p:spPr>
          <a:xfrm>
            <a:off x="4708989" y="4220444"/>
            <a:ext cx="5501811" cy="6164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8971788" y="4798150"/>
            <a:ext cx="1520576" cy="380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Meiryo UI" panose="020B0604030504040204" pitchFamily="50" charset="-128"/>
                <a:ea typeface="Meiryo UI" panose="020B0604030504040204" pitchFamily="50" charset="-128"/>
              </a:rPr>
              <a:t>通知書をクリック</a:t>
            </a:r>
          </a:p>
        </p:txBody>
      </p:sp>
    </p:spTree>
    <p:extLst>
      <p:ext uri="{BB962C8B-B14F-4D97-AF65-F5344CB8AC3E}">
        <p14:creationId xmlns:p14="http://schemas.microsoft.com/office/powerpoint/2010/main" val="3829141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g25ee6ca055f_0_928"/>
          <p:cNvSpPr txBox="1">
            <a:spLocks noGrp="1"/>
          </p:cNvSpPr>
          <p:nvPr>
            <p:ph type="title"/>
          </p:nvPr>
        </p:nvSpPr>
        <p:spPr>
          <a:xfrm>
            <a:off x="575095" y="370605"/>
            <a:ext cx="8229600" cy="634200"/>
          </a:xfrm>
          <a:prstGeom prst="rect">
            <a:avLst/>
          </a:prstGeom>
        </p:spPr>
        <p:txBody>
          <a:bodyPr spcFirstLastPara="1" wrap="square" lIns="91425" tIns="45700" rIns="91425" bIns="45700" anchor="ctr" anchorCtr="0">
            <a:normAutofit/>
          </a:bodyPr>
          <a:lstStyle/>
          <a:p>
            <a:pPr lvl="0"/>
            <a:r>
              <a:rPr lang="ja-JP" altLang="en-US" sz="2400">
                <a:solidFill>
                  <a:srgbClr val="333333"/>
                </a:solidFill>
                <a:latin typeface="Noto Sans JP"/>
              </a:rPr>
              <a:t>納税義務者用</a:t>
            </a:r>
            <a:r>
              <a:rPr lang="ja-JP" altLang="en-US" sz="2500">
                <a:latin typeface="Meiryo UI" panose="020B0604030504040204" pitchFamily="50" charset="-128"/>
                <a:ea typeface="Meiryo UI" panose="020B0604030504040204" pitchFamily="50" charset="-128"/>
              </a:rPr>
              <a:t>データの内容</a:t>
            </a:r>
            <a:endParaRPr sz="2500">
              <a:latin typeface="+mn-ea"/>
              <a:ea typeface="+mn-ea"/>
            </a:endParaRPr>
          </a:p>
        </p:txBody>
      </p:sp>
      <p:sp>
        <p:nvSpPr>
          <p:cNvPr id="312" name="Google Shape;312;g25ee6ca055f_0_928"/>
          <p:cNvSpPr txBox="1">
            <a:spLocks noGrp="1"/>
          </p:cNvSpPr>
          <p:nvPr>
            <p:ph type="sldNum" idx="12"/>
          </p:nvPr>
        </p:nvSpPr>
        <p:spPr>
          <a:xfrm>
            <a:off x="8544272" y="6676072"/>
            <a:ext cx="2133600" cy="187500"/>
          </a:xfrm>
          <a:prstGeom prst="rect">
            <a:avLst/>
          </a:prstGeom>
        </p:spPr>
        <p:txBody>
          <a:bodyPr spcFirstLastPara="1" wrap="square" lIns="91425" tIns="45700" rIns="91425" bIns="45700" anchor="ctr" anchorCtr="0">
            <a:noAutofit/>
          </a:bodyPr>
          <a:lstStyle/>
          <a:p>
            <a:fld id="{00000000-1234-1234-1234-123412341234}" type="slidenum">
              <a:rPr lang="en-US" altLang="ja-JP"/>
              <a:pPr/>
              <a:t>22</a:t>
            </a:fld>
            <a:endParaRPr/>
          </a:p>
        </p:txBody>
      </p:sp>
      <p:sp>
        <p:nvSpPr>
          <p:cNvPr id="2" name="正方形/長方形 1">
            <a:extLst>
              <a:ext uri="{FF2B5EF4-FFF2-40B4-BE49-F238E27FC236}">
                <a16:creationId xmlns:a16="http://schemas.microsoft.com/office/drawing/2014/main" id="{7A608CE5-28C2-2DBA-C08A-3AEAC5297890}"/>
              </a:ext>
            </a:extLst>
          </p:cNvPr>
          <p:cNvSpPr/>
          <p:nvPr/>
        </p:nvSpPr>
        <p:spPr>
          <a:xfrm>
            <a:off x="985324" y="916062"/>
            <a:ext cx="2057769" cy="397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a:latin typeface="Meiryo UI" panose="020B0604030504040204" pitchFamily="50" charset="-128"/>
                <a:ea typeface="Meiryo UI" panose="020B0604030504040204" pitchFamily="50" charset="-128"/>
                <a:sym typeface="Meiryo"/>
              </a:rPr>
              <a:t>手順４：通知書の確認</a:t>
            </a:r>
            <a:endParaRPr kumimoji="1" lang="ja-JP" altLang="en-US">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2299022" y="1618433"/>
            <a:ext cx="3387607" cy="4773742"/>
          </a:xfrm>
          <a:prstGeom prst="rect">
            <a:avLst/>
          </a:prstGeom>
          <a:ln>
            <a:solidFill>
              <a:schemeClr val="accent1"/>
            </a:solidFill>
          </a:ln>
        </p:spPr>
      </p:pic>
      <p:pic>
        <p:nvPicPr>
          <p:cNvPr id="5" name="図 4"/>
          <p:cNvPicPr>
            <a:picLocks noChangeAspect="1"/>
          </p:cNvPicPr>
          <p:nvPr/>
        </p:nvPicPr>
        <p:blipFill>
          <a:blip r:embed="rId4"/>
          <a:stretch>
            <a:fillRect/>
          </a:stretch>
        </p:blipFill>
        <p:spPr>
          <a:xfrm>
            <a:off x="5940726" y="1603253"/>
            <a:ext cx="3342473" cy="4788922"/>
          </a:xfrm>
          <a:prstGeom prst="rect">
            <a:avLst/>
          </a:prstGeom>
          <a:ln>
            <a:solidFill>
              <a:schemeClr val="accent1"/>
            </a:solidFill>
          </a:ln>
        </p:spPr>
      </p:pic>
      <p:sp>
        <p:nvSpPr>
          <p:cNvPr id="10" name="Google Shape;311;g25ee6ca055f_0_928"/>
          <p:cNvSpPr txBox="1">
            <a:spLocks/>
          </p:cNvSpPr>
          <p:nvPr/>
        </p:nvSpPr>
        <p:spPr>
          <a:xfrm>
            <a:off x="2178252" y="1233162"/>
            <a:ext cx="8229600" cy="63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ja-JP" altLang="en-US" sz="1400">
                <a:solidFill>
                  <a:srgbClr val="333333"/>
                </a:solidFill>
                <a:latin typeface="Meiryo UI" panose="020B0604030504040204" pitchFamily="50" charset="-128"/>
                <a:ea typeface="Meiryo UI" panose="020B0604030504040204" pitchFamily="50" charset="-128"/>
              </a:rPr>
              <a:t>通知書のサンプルになります。</a:t>
            </a:r>
            <a:r>
              <a:rPr lang="ja-JP" altLang="en-US" sz="1400">
                <a:latin typeface="Meiryo UI" panose="020B0604030504040204" pitchFamily="50" charset="-128"/>
                <a:ea typeface="Meiryo UI" panose="020B0604030504040204" pitchFamily="50" charset="-128"/>
              </a:rPr>
              <a:t>送付されるものと異なり、</a:t>
            </a:r>
            <a:r>
              <a:rPr lang="en-US" altLang="ja-JP" sz="1400">
                <a:latin typeface="Meiryo UI" panose="020B0604030504040204" pitchFamily="50" charset="-128"/>
                <a:ea typeface="Meiryo UI" panose="020B0604030504040204" pitchFamily="50" charset="-128"/>
              </a:rPr>
              <a:t>A4</a:t>
            </a:r>
            <a:r>
              <a:rPr lang="ja-JP" altLang="en-US" sz="1400">
                <a:latin typeface="Meiryo UI" panose="020B0604030504040204" pitchFamily="50" charset="-128"/>
                <a:ea typeface="Meiryo UI" panose="020B0604030504040204" pitchFamily="50" charset="-128"/>
              </a:rPr>
              <a:t>サイズとなり見やすくなっています。</a:t>
            </a:r>
            <a:endParaRPr lang="en-US" altLang="ja-JP" sz="1400">
              <a:latin typeface="Meiryo UI" panose="020B0604030504040204" pitchFamily="50" charset="-128"/>
              <a:ea typeface="Meiryo UI" panose="020B0604030504040204" pitchFamily="50" charset="-128"/>
            </a:endParaRPr>
          </a:p>
          <a:p>
            <a:endParaRPr lang="en-US" altLang="ja-JP" sz="1400">
              <a:solidFill>
                <a:srgbClr val="333333"/>
              </a:solidFill>
              <a:latin typeface="Noto Sans JP"/>
            </a:endParaRPr>
          </a:p>
        </p:txBody>
      </p:sp>
    </p:spTree>
    <p:extLst>
      <p:ext uri="{BB962C8B-B14F-4D97-AF65-F5344CB8AC3E}">
        <p14:creationId xmlns:p14="http://schemas.microsoft.com/office/powerpoint/2010/main" val="709243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2745" y="387309"/>
            <a:ext cx="8686800" cy="634082"/>
          </a:xfrm>
        </p:spPr>
        <p:txBody>
          <a:bodyPr>
            <a:normAutofit/>
          </a:bodyPr>
          <a:lstStyle/>
          <a:p>
            <a:r>
              <a:rPr lang="en-US" altLang="ja-JP">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参考</a:t>
            </a:r>
            <a:r>
              <a:rPr lang="en-US" altLang="ja-JP">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個人住民税の特別徴収税額通知の電子化について</a:t>
            </a:r>
            <a:endParaRPr kumimoji="1" lang="ja-JP" altLang="en-US">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idx="12"/>
          </p:nvPr>
        </p:nvSpPr>
        <p:spPr>
          <a:xfrm>
            <a:off x="7837145" y="6670633"/>
            <a:ext cx="2844800" cy="187367"/>
          </a:xfrm>
        </p:spPr>
        <p:txBody>
          <a:bodyPr/>
          <a:lstStyle/>
          <a:p>
            <a:fld id="{00000000-1234-1234-1234-123412341234}" type="slidenum">
              <a:rPr lang="en-US" altLang="ja-JP" smtClean="0"/>
              <a:pPr/>
              <a:t>23</a:t>
            </a:fld>
            <a:endParaRPr lang="ja-JP" altLang="en-US"/>
          </a:p>
        </p:txBody>
      </p:sp>
      <p:sp>
        <p:nvSpPr>
          <p:cNvPr id="6" name="タイトル 6">
            <a:extLst>
              <a:ext uri="{FF2B5EF4-FFF2-40B4-BE49-F238E27FC236}">
                <a16:creationId xmlns:a16="http://schemas.microsoft.com/office/drawing/2014/main" id="{6CD65BE6-0E13-4A3A-9260-B25845815077}"/>
              </a:ext>
            </a:extLst>
          </p:cNvPr>
          <p:cNvSpPr txBox="1">
            <a:spLocks/>
          </p:cNvSpPr>
          <p:nvPr/>
        </p:nvSpPr>
        <p:spPr>
          <a:xfrm>
            <a:off x="1966272" y="1045972"/>
            <a:ext cx="8322761" cy="461624"/>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ja-JP" altLang="en-US">
              <a:latin typeface="Meiryo UI" panose="020B0604030504040204" pitchFamily="50" charset="-128"/>
              <a:ea typeface="Meiryo UI" panose="020B0604030504040204" pitchFamily="50" charset="-128"/>
            </a:endParaRPr>
          </a:p>
        </p:txBody>
      </p:sp>
      <p:sp>
        <p:nvSpPr>
          <p:cNvPr id="7" name="メモ 6"/>
          <p:cNvSpPr/>
          <p:nvPr/>
        </p:nvSpPr>
        <p:spPr>
          <a:xfrm>
            <a:off x="1611125" y="1749082"/>
            <a:ext cx="8889509" cy="3859784"/>
          </a:xfrm>
          <a:prstGeom prst="foldedCorner">
            <a:avLst>
              <a:gd name="adj" fmla="val 1471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8" name="正方形/長方形 7"/>
          <p:cNvSpPr/>
          <p:nvPr/>
        </p:nvSpPr>
        <p:spPr>
          <a:xfrm>
            <a:off x="1659673" y="1785915"/>
            <a:ext cx="8840960" cy="3754874"/>
          </a:xfrm>
          <a:prstGeom prst="rect">
            <a:avLst/>
          </a:prstGeom>
        </p:spPr>
        <p:txBody>
          <a:bodyPr wrap="square">
            <a:spAutoFit/>
          </a:bodyPr>
          <a:lstStyle/>
          <a:p>
            <a:r>
              <a:rPr lang="ja-JP" altLang="en-US">
                <a:latin typeface="Meiryo UI" panose="020B0604030504040204" pitchFamily="50" charset="-128"/>
                <a:ea typeface="Meiryo UI" panose="020B0604030504040204" pitchFamily="50" charset="-128"/>
              </a:rPr>
              <a:t>７ 個人住民税の特別徴収税額通知の電子化</a:t>
            </a:r>
          </a:p>
          <a:p>
            <a:r>
              <a:rPr lang="ja-JP" altLang="en-US">
                <a:latin typeface="Meiryo UI" panose="020B0604030504040204" pitchFamily="50" charset="-128"/>
                <a:ea typeface="Meiryo UI" panose="020B0604030504040204" pitchFamily="50" charset="-128"/>
              </a:rPr>
              <a:t>（地方税）</a:t>
            </a:r>
          </a:p>
          <a:p>
            <a:r>
              <a:rPr lang="ja-JP" altLang="en-US">
                <a:latin typeface="Meiryo UI" panose="020B0604030504040204" pitchFamily="50" charset="-128"/>
                <a:ea typeface="Meiryo UI" panose="020B0604030504040204" pitchFamily="50" charset="-128"/>
              </a:rPr>
              <a:t>個人住民税の特別徴収税額通知について、次の見直しを行う。</a:t>
            </a:r>
          </a:p>
          <a:p>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1</a:t>
            </a:r>
            <a:r>
              <a:rPr lang="ja-JP" altLang="en-US">
                <a:latin typeface="Meiryo UI" panose="020B0604030504040204" pitchFamily="50" charset="-128"/>
                <a:ea typeface="Meiryo UI" panose="020B0604030504040204" pitchFamily="50" charset="-128"/>
              </a:rPr>
              <a:t>）給与所得に係る特別徴収税額通知（特別徴収義務者用）について、</a:t>
            </a:r>
            <a:r>
              <a:rPr lang="en-US" altLang="ja-JP" err="1">
                <a:latin typeface="Meiryo UI" panose="020B0604030504040204" pitchFamily="50" charset="-128"/>
                <a:ea typeface="Meiryo UI" panose="020B0604030504040204" pitchFamily="50" charset="-128"/>
              </a:rPr>
              <a:t>eLTAX</a:t>
            </a:r>
            <a:r>
              <a:rPr lang="ja-JP" altLang="en-US">
                <a:latin typeface="Meiryo UI" panose="020B0604030504040204" pitchFamily="50" charset="-128"/>
                <a:ea typeface="Meiryo UI" panose="020B0604030504040204" pitchFamily="50" charset="-128"/>
              </a:rPr>
              <a:t>を経由して給与支払報告書を提出する特別徴収義務者が申出をしたときは、市町村は、当該通知の内容を</a:t>
            </a:r>
            <a:r>
              <a:rPr lang="en-US" altLang="ja-JP" err="1">
                <a:latin typeface="Meiryo UI" panose="020B0604030504040204" pitchFamily="50" charset="-128"/>
                <a:ea typeface="Meiryo UI" panose="020B0604030504040204" pitchFamily="50" charset="-128"/>
              </a:rPr>
              <a:t>eLTAX</a:t>
            </a:r>
            <a:r>
              <a:rPr lang="ja-JP" altLang="en-US">
                <a:latin typeface="Meiryo UI" panose="020B0604030504040204" pitchFamily="50" charset="-128"/>
                <a:ea typeface="Meiryo UI" panose="020B0604030504040204" pitchFamily="50" charset="-128"/>
              </a:rPr>
              <a:t>を経由し、当該特別徴収義務者に提供しなければならないこととする。</a:t>
            </a:r>
          </a:p>
          <a:p>
            <a:r>
              <a:rPr lang="ja-JP" altLang="en-US">
                <a:latin typeface="Meiryo UI" panose="020B0604030504040204" pitchFamily="50" charset="-128"/>
                <a:ea typeface="Meiryo UI" panose="020B0604030504040204" pitchFamily="50" charset="-128"/>
              </a:rPr>
              <a:t>（注）現在、選択的サービスとして行われている、書面による特別徴収税額通知（特別徴収義務者用）の送付の際の電子データの副本送付は、終了することとする。</a:t>
            </a:r>
          </a:p>
          <a:p>
            <a:endParaRPr lang="en-US" altLang="ja-JP">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2</a:t>
            </a:r>
            <a:r>
              <a:rPr lang="ja-JP" altLang="en-US">
                <a:latin typeface="Meiryo UI" panose="020B0604030504040204" pitchFamily="50" charset="-128"/>
                <a:ea typeface="Meiryo UI" panose="020B0604030504040204" pitchFamily="50" charset="-128"/>
              </a:rPr>
              <a:t>）給与所得に係る特別徴収税額通知（納税義務者用）について、</a:t>
            </a:r>
            <a:r>
              <a:rPr lang="en-US" altLang="ja-JP" err="1">
                <a:latin typeface="Meiryo UI" panose="020B0604030504040204" pitchFamily="50" charset="-128"/>
                <a:ea typeface="Meiryo UI" panose="020B0604030504040204" pitchFamily="50" charset="-128"/>
              </a:rPr>
              <a:t>eLTAX</a:t>
            </a:r>
            <a:r>
              <a:rPr lang="ja-JP" altLang="en-US">
                <a:latin typeface="Meiryo UI" panose="020B0604030504040204" pitchFamily="50" charset="-128"/>
                <a:ea typeface="Meiryo UI" panose="020B0604030504040204" pitchFamily="50" charset="-128"/>
              </a:rPr>
              <a:t>を経由して給与支払報告書を提出する特別徴収義務者であって、個々の納税義務者に当該通知の内容を電磁的方法により提供することができる体制を有する者が申出をしたときは、市町村は、当該通知の内容を</a:t>
            </a:r>
            <a:r>
              <a:rPr lang="en-US" altLang="ja-JP" err="1">
                <a:latin typeface="Meiryo UI" panose="020B0604030504040204" pitchFamily="50" charset="-128"/>
                <a:ea typeface="Meiryo UI" panose="020B0604030504040204" pitchFamily="50" charset="-128"/>
              </a:rPr>
              <a:t>eLTAX</a:t>
            </a:r>
            <a:r>
              <a:rPr lang="ja-JP" altLang="en-US">
                <a:latin typeface="Meiryo UI" panose="020B0604030504040204" pitchFamily="50" charset="-128"/>
                <a:ea typeface="Meiryo UI" panose="020B0604030504040204" pitchFamily="50" charset="-128"/>
              </a:rPr>
              <a:t>を経由して当該特別徴収義務者に提供し、当該特別徴収義務者を経由して納税義務者に提供しなければならないこととする。この場合において、当該特別徴収義務者は、当該通知の内容を電磁的方法により納税義務者に提供するものとする。</a:t>
            </a:r>
          </a:p>
          <a:p>
            <a:endParaRPr lang="en-US" altLang="ja-JP">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3</a:t>
            </a:r>
            <a:r>
              <a:rPr lang="ja-JP" altLang="en-US">
                <a:latin typeface="Meiryo UI" panose="020B0604030504040204" pitchFamily="50" charset="-128"/>
                <a:ea typeface="Meiryo UI" panose="020B0604030504040204" pitchFamily="50" charset="-128"/>
              </a:rPr>
              <a:t>）その他所要の措置を講ずる。</a:t>
            </a:r>
          </a:p>
          <a:p>
            <a:r>
              <a:rPr lang="ja-JP" altLang="en-US">
                <a:latin typeface="Meiryo UI" panose="020B0604030504040204" pitchFamily="50" charset="-128"/>
                <a:ea typeface="Meiryo UI" panose="020B0604030504040204" pitchFamily="50" charset="-128"/>
              </a:rPr>
              <a:t>（注）上記の改正は、令和６年度分以後の個人住民税について適用する。</a:t>
            </a:r>
          </a:p>
        </p:txBody>
      </p:sp>
      <p:sp>
        <p:nvSpPr>
          <p:cNvPr id="9" name="正方形/長方形 8"/>
          <p:cNvSpPr/>
          <p:nvPr/>
        </p:nvSpPr>
        <p:spPr>
          <a:xfrm>
            <a:off x="1004066" y="1006302"/>
            <a:ext cx="8629359" cy="369332"/>
          </a:xfrm>
          <a:prstGeom prst="rect">
            <a:avLst/>
          </a:prstGeom>
        </p:spPr>
        <p:txBody>
          <a:bodyPr wrap="square">
            <a:spAutoFit/>
          </a:bodyPr>
          <a:lstStyle/>
          <a:p>
            <a:r>
              <a:rPr lang="ja-JP" altLang="en-US" sz="1800">
                <a:latin typeface="Meiryo UI" panose="020B0604030504040204" pitchFamily="50" charset="-128"/>
                <a:ea typeface="Meiryo UI" panose="020B0604030504040204" pitchFamily="50" charset="-128"/>
              </a:rPr>
              <a:t>（令和</a:t>
            </a:r>
            <a:r>
              <a:rPr lang="en-US" altLang="ja-JP" sz="1800">
                <a:latin typeface="Meiryo UI" panose="020B0604030504040204" pitchFamily="50" charset="-128"/>
                <a:ea typeface="Meiryo UI" panose="020B0604030504040204" pitchFamily="50" charset="-128"/>
              </a:rPr>
              <a:t>3</a:t>
            </a:r>
            <a:r>
              <a:rPr lang="ja-JP" altLang="en-US" sz="1800">
                <a:latin typeface="Meiryo UI" panose="020B0604030504040204" pitchFamily="50" charset="-128"/>
                <a:ea typeface="Meiryo UI" panose="020B0604030504040204" pitchFamily="50" charset="-128"/>
              </a:rPr>
              <a:t>年度税制改正の大綱（令和</a:t>
            </a:r>
            <a:r>
              <a:rPr lang="en-US" altLang="ja-JP" sz="1800">
                <a:latin typeface="Meiryo UI" panose="020B0604030504040204" pitchFamily="50" charset="-128"/>
                <a:ea typeface="Meiryo UI" panose="020B0604030504040204" pitchFamily="50" charset="-128"/>
              </a:rPr>
              <a:t>2</a:t>
            </a:r>
            <a:r>
              <a:rPr lang="ja-JP" altLang="en-US" sz="1800">
                <a:latin typeface="Meiryo UI" panose="020B0604030504040204" pitchFamily="50" charset="-128"/>
                <a:ea typeface="Meiryo UI" panose="020B0604030504040204" pitchFamily="50" charset="-128"/>
              </a:rPr>
              <a:t>年</a:t>
            </a:r>
            <a:r>
              <a:rPr lang="en-US" altLang="ja-JP" sz="1800">
                <a:latin typeface="Meiryo UI" panose="020B0604030504040204" pitchFamily="50" charset="-128"/>
                <a:ea typeface="Meiryo UI" panose="020B0604030504040204" pitchFamily="50" charset="-128"/>
              </a:rPr>
              <a:t>12</a:t>
            </a:r>
            <a:r>
              <a:rPr lang="ja-JP" altLang="en-US" sz="1800">
                <a:latin typeface="Meiryo UI" panose="020B0604030504040204" pitchFamily="50" charset="-128"/>
                <a:ea typeface="Meiryo UI" panose="020B0604030504040204" pitchFamily="50" charset="-128"/>
              </a:rPr>
              <a:t>月</a:t>
            </a:r>
            <a:r>
              <a:rPr lang="en-US" altLang="ja-JP" sz="1800">
                <a:latin typeface="Meiryo UI" panose="020B0604030504040204" pitchFamily="50" charset="-128"/>
                <a:ea typeface="Meiryo UI" panose="020B0604030504040204" pitchFamily="50" charset="-128"/>
              </a:rPr>
              <a:t>21</a:t>
            </a:r>
            <a:r>
              <a:rPr lang="ja-JP" altLang="en-US" sz="1800">
                <a:latin typeface="Meiryo UI" panose="020B0604030504040204" pitchFamily="50" charset="-128"/>
                <a:ea typeface="Meiryo UI" panose="020B0604030504040204" pitchFamily="50" charset="-128"/>
              </a:rPr>
              <a:t>日閣議決定）の関連情報）</a:t>
            </a:r>
          </a:p>
        </p:txBody>
      </p:sp>
      <p:sp>
        <p:nvSpPr>
          <p:cNvPr id="10" name="正方形/長方形 9"/>
          <p:cNvSpPr/>
          <p:nvPr/>
        </p:nvSpPr>
        <p:spPr>
          <a:xfrm>
            <a:off x="8544273" y="1315168"/>
            <a:ext cx="1800493" cy="415498"/>
          </a:xfrm>
          <a:prstGeom prst="rect">
            <a:avLst/>
          </a:prstGeom>
        </p:spPr>
        <p:txBody>
          <a:bodyPr wrap="none">
            <a:spAutoFit/>
          </a:bodyPr>
          <a:lstStyle/>
          <a:p>
            <a:r>
              <a:rPr lang="ja-JP" altLang="en-US" sz="1050">
                <a:latin typeface="Meiryo UI" panose="020B0604030504040204" pitchFamily="50" charset="-128"/>
                <a:ea typeface="Meiryo UI" panose="020B0604030504040204" pitchFamily="50" charset="-128"/>
              </a:rPr>
              <a:t>特別徴収義務者＝事業者</a:t>
            </a:r>
            <a:endParaRPr lang="en-US" altLang="ja-JP" sz="1050">
              <a:latin typeface="Meiryo UI" panose="020B0604030504040204" pitchFamily="50" charset="-128"/>
              <a:ea typeface="Meiryo UI" panose="020B0604030504040204" pitchFamily="50" charset="-128"/>
            </a:endParaRPr>
          </a:p>
          <a:p>
            <a:r>
              <a:rPr lang="ja-JP" altLang="en-US" sz="1050">
                <a:latin typeface="Meiryo UI" panose="020B0604030504040204" pitchFamily="50" charset="-128"/>
                <a:ea typeface="Meiryo UI" panose="020B0604030504040204" pitchFamily="50" charset="-128"/>
              </a:rPr>
              <a:t>納税義務者　　　＝従業員等</a:t>
            </a:r>
          </a:p>
        </p:txBody>
      </p:sp>
    </p:spTree>
    <p:extLst>
      <p:ext uri="{BB962C8B-B14F-4D97-AF65-F5344CB8AC3E}">
        <p14:creationId xmlns:p14="http://schemas.microsoft.com/office/powerpoint/2010/main" val="3096752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875854C-C98D-495C-B27E-43B81D17AB15}"/>
              </a:ext>
            </a:extLst>
          </p:cNvPr>
          <p:cNvSpPr txBox="1"/>
          <p:nvPr/>
        </p:nvSpPr>
        <p:spPr>
          <a:xfrm>
            <a:off x="358412" y="4981592"/>
            <a:ext cx="11181806" cy="1412694"/>
          </a:xfrm>
          <a:prstGeom prst="rect">
            <a:avLst/>
          </a:prstGeom>
          <a:noFill/>
        </p:spPr>
        <p:txBody>
          <a:bodyPr wrap="square" lIns="91440" tIns="45720" rIns="91440" bIns="45720" anchor="t">
            <a:spAutoFit/>
          </a:bodyPr>
          <a:lstStyle/>
          <a:p>
            <a:pPr>
              <a:lnSpc>
                <a:spcPct val="120000"/>
              </a:lnSpc>
            </a:pPr>
            <a:r>
              <a:rPr lang="ja-JP" altLang="en-US" sz="1200">
                <a:latin typeface="メイリオ" panose="020B0604030504040204" pitchFamily="50" charset="-128"/>
                <a:ea typeface="メイリオ" panose="020B0604030504040204" pitchFamily="50" charset="-128"/>
              </a:rPr>
              <a:t>配布したドキュメント内容にかかるディスクレーマー（免責条項）</a:t>
            </a:r>
          </a:p>
          <a:p>
            <a:pPr>
              <a:lnSpc>
                <a:spcPct val="120000"/>
              </a:lnSpc>
            </a:pPr>
            <a:r>
              <a:rPr lang="en-US" altLang="ja-JP" sz="1200" dirty="0">
                <a:latin typeface="メイリオ"/>
                <a:ea typeface="メイリオ"/>
              </a:rPr>
              <a:t>PCA</a:t>
            </a:r>
            <a:r>
              <a:rPr lang="ja-JP" altLang="en-US" sz="1200" dirty="0">
                <a:latin typeface="メイリオ"/>
                <a:ea typeface="メイリオ"/>
              </a:rPr>
              <a:t> </a:t>
            </a:r>
            <a:r>
              <a:rPr lang="en-US" altLang="ja-JP" sz="1200" dirty="0">
                <a:latin typeface="メイリオ"/>
                <a:ea typeface="メイリオ"/>
              </a:rPr>
              <a:t>Hub</a:t>
            </a:r>
            <a:r>
              <a:rPr lang="ja-JP" altLang="en-US" sz="1200">
                <a:latin typeface="メイリオ"/>
                <a:ea typeface="メイリオ"/>
              </a:rPr>
              <a:t> 給与明細をご利用のお客様に限り、当資料の内容を引用し、社内資料・マニュアル等に利用することを許諾します。</a:t>
            </a:r>
          </a:p>
          <a:p>
            <a:pPr>
              <a:lnSpc>
                <a:spcPct val="120000"/>
              </a:lnSpc>
            </a:pPr>
            <a:r>
              <a:rPr lang="ja-JP" altLang="en-US" sz="1200">
                <a:latin typeface="メイリオ"/>
                <a:ea typeface="メイリオ"/>
              </a:rPr>
              <a:t>ただし、当資料を引用された資料について</a:t>
            </a:r>
            <a:r>
              <a:rPr lang="en-US" altLang="ja-JP" sz="1200" dirty="0">
                <a:latin typeface="メイリオ"/>
                <a:ea typeface="メイリオ"/>
              </a:rPr>
              <a:t>PCA</a:t>
            </a:r>
            <a:r>
              <a:rPr lang="ja-JP" altLang="en-US" sz="1200">
                <a:latin typeface="メイリオ"/>
                <a:ea typeface="メイリオ"/>
              </a:rPr>
              <a:t>は、その内容について責任を負いません。</a:t>
            </a:r>
          </a:p>
          <a:p>
            <a:pPr>
              <a:lnSpc>
                <a:spcPct val="120000"/>
              </a:lnSpc>
            </a:pPr>
            <a:r>
              <a:rPr lang="ja-JP" altLang="en-US" sz="1200">
                <a:latin typeface="メイリオ" panose="020B0604030504040204" pitchFamily="50" charset="-128"/>
                <a:ea typeface="メイリオ" panose="020B0604030504040204" pitchFamily="50" charset="-128"/>
              </a:rPr>
              <a:t>内容や画面などは予告無く変更されることがあります。</a:t>
            </a:r>
          </a:p>
          <a:p>
            <a:pPr>
              <a:lnSpc>
                <a:spcPct val="120000"/>
              </a:lnSpc>
            </a:pPr>
            <a:r>
              <a:rPr lang="ja-JP" altLang="en-US" sz="1200">
                <a:latin typeface="メイリオ"/>
                <a:ea typeface="メイリオ"/>
              </a:rPr>
              <a:t>当資料は、</a:t>
            </a:r>
            <a:r>
              <a:rPr lang="en-US" altLang="ja-JP" sz="1200">
                <a:latin typeface="メイリオ"/>
                <a:ea typeface="メイリオ"/>
              </a:rPr>
              <a:t>2025/9/1</a:t>
            </a:r>
            <a:r>
              <a:rPr lang="ja-JP" altLang="en-US" sz="1200">
                <a:latin typeface="メイリオ"/>
                <a:ea typeface="メイリオ"/>
              </a:rPr>
              <a:t>時点の内容となりますが、その内容について責任を負いません。</a:t>
            </a:r>
            <a:endParaRPr lang="en-US" altLang="ja-JP" sz="1200">
              <a:latin typeface="メイリオ" panose="020B0604030504040204" pitchFamily="50" charset="-128"/>
              <a:ea typeface="メイリオ" panose="020B0604030504040204" pitchFamily="50" charset="-128"/>
            </a:endParaRPr>
          </a:p>
          <a:p>
            <a:pPr>
              <a:lnSpc>
                <a:spcPct val="120000"/>
              </a:lnSpc>
            </a:pPr>
            <a:r>
              <a:rPr lang="ja-JP" altLang="en-US" sz="1200">
                <a:latin typeface="メイリオ" panose="020B0604030504040204" pitchFamily="50" charset="-128"/>
                <a:ea typeface="メイリオ" panose="020B0604030504040204" pitchFamily="50" charset="-128"/>
              </a:rPr>
              <a:t>記載されている会社名および商品・製品・サービス名（ロゴマーク等を含む）は、各社の商標または各権利者の登録商標です。</a:t>
            </a:r>
          </a:p>
        </p:txBody>
      </p:sp>
      <p:sp>
        <p:nvSpPr>
          <p:cNvPr id="3" name="テキスト ボックス 2">
            <a:extLst>
              <a:ext uri="{FF2B5EF4-FFF2-40B4-BE49-F238E27FC236}">
                <a16:creationId xmlns:a16="http://schemas.microsoft.com/office/drawing/2014/main" id="{0699BC46-B16D-45DD-AD4B-4F39158761BB}"/>
              </a:ext>
            </a:extLst>
          </p:cNvPr>
          <p:cNvSpPr txBox="1"/>
          <p:nvPr/>
        </p:nvSpPr>
        <p:spPr>
          <a:xfrm>
            <a:off x="0" y="6533213"/>
            <a:ext cx="2577738" cy="261610"/>
          </a:xfrm>
          <a:prstGeom prst="rect">
            <a:avLst/>
          </a:prstGeom>
          <a:noFill/>
        </p:spPr>
        <p:txBody>
          <a:bodyPr wrap="square" lIns="91440" tIns="45720" rIns="91440" bIns="45720" anchor="t">
            <a:spAutoFit/>
          </a:bodyPr>
          <a:lstStyle/>
          <a:p>
            <a:r>
              <a:rPr lang="ja-JP" altLang="en-US" sz="1100">
                <a:solidFill>
                  <a:srgbClr val="5F5F5F"/>
                </a:solidFill>
              </a:rPr>
              <a:t>ファイルバージョン</a:t>
            </a:r>
            <a:r>
              <a:rPr lang="en-US" altLang="ja-JP" sz="1100" dirty="0">
                <a:solidFill>
                  <a:srgbClr val="5F5F5F"/>
                </a:solidFill>
              </a:rPr>
              <a:t> ver1.0_250901</a:t>
            </a:r>
          </a:p>
        </p:txBody>
      </p:sp>
      <p:sp>
        <p:nvSpPr>
          <p:cNvPr id="4" name="スライド番号プレースホルダー 3">
            <a:extLst>
              <a:ext uri="{FF2B5EF4-FFF2-40B4-BE49-F238E27FC236}">
                <a16:creationId xmlns:a16="http://schemas.microsoft.com/office/drawing/2014/main" id="{57FCB4CD-0659-4BA9-BFB7-AF2B95AE8C3D}"/>
              </a:ext>
            </a:extLst>
          </p:cNvPr>
          <p:cNvSpPr>
            <a:spLocks noGrp="1"/>
          </p:cNvSpPr>
          <p:nvPr>
            <p:ph type="sldNum" sz="quarter" idx="12"/>
          </p:nvPr>
        </p:nvSpPr>
        <p:spPr/>
        <p:txBody>
          <a:bodyPr/>
          <a:lstStyle/>
          <a:p>
            <a:fld id="{8DE01AFB-559C-49C2-AF83-836728682562}" type="slidenum">
              <a:rPr kumimoji="1" lang="ja-JP" altLang="en-US" smtClean="0"/>
              <a:t>24</a:t>
            </a:fld>
            <a:endParaRPr kumimoji="1" lang="ja-JP" altLang="en-US"/>
          </a:p>
        </p:txBody>
      </p:sp>
    </p:spTree>
    <p:extLst>
      <p:ext uri="{BB962C8B-B14F-4D97-AF65-F5344CB8AC3E}">
        <p14:creationId xmlns:p14="http://schemas.microsoft.com/office/powerpoint/2010/main" val="310716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DE01AFB-559C-49C2-AF83-836728682562}" type="slidenum">
              <a:rPr kumimoji="1" lang="ja-JP" altLang="en-US" smtClean="0"/>
              <a:t>2</a:t>
            </a:fld>
            <a:endParaRPr kumimoji="1" lang="ja-JP" altLang="en-US"/>
          </a:p>
        </p:txBody>
      </p:sp>
      <p:sp>
        <p:nvSpPr>
          <p:cNvPr id="3" name="タイトル 1">
            <a:extLst>
              <a:ext uri="{FF2B5EF4-FFF2-40B4-BE49-F238E27FC236}">
                <a16:creationId xmlns:a16="http://schemas.microsoft.com/office/drawing/2014/main" id="{D920894A-F1A3-40A3-A034-8234C01A318A}"/>
              </a:ext>
            </a:extLst>
          </p:cNvPr>
          <p:cNvSpPr txBox="1">
            <a:spLocks/>
          </p:cNvSpPr>
          <p:nvPr/>
        </p:nvSpPr>
        <p:spPr>
          <a:xfrm>
            <a:off x="771554" y="2353544"/>
            <a:ext cx="8534811" cy="14020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endParaRPr kumimoji="1" lang="en-US" altLang="ja-JP" sz="4000">
              <a:solidFill>
                <a:srgbClr val="5F5F5F"/>
              </a:solidFill>
              <a:latin typeface="Meiryo UI" panose="020B0604030504040204" pitchFamily="50" charset="-128"/>
              <a:ea typeface="Meiryo UI" panose="020B0604030504040204" pitchFamily="50" charset="-128"/>
            </a:endParaRPr>
          </a:p>
          <a:p>
            <a:pPr>
              <a:lnSpc>
                <a:spcPct val="120000"/>
              </a:lnSpc>
            </a:pPr>
            <a:r>
              <a:rPr kumimoji="1" lang="ja-JP" altLang="en-US" sz="4000">
                <a:solidFill>
                  <a:srgbClr val="5F5F5F"/>
                </a:solidFill>
                <a:latin typeface="Meiryo UI" panose="020B0604030504040204" pitchFamily="50" charset="-128"/>
                <a:ea typeface="Meiryo UI" panose="020B0604030504040204" pitchFamily="50" charset="-128"/>
              </a:rPr>
              <a:t>従業員様向け</a:t>
            </a:r>
            <a:br>
              <a:rPr kumimoji="1" lang="en-US" altLang="ja-JP" sz="4000">
                <a:solidFill>
                  <a:srgbClr val="5F5F5F"/>
                </a:solidFill>
                <a:latin typeface="Meiryo UI" panose="020B0604030504040204" pitchFamily="50" charset="-128"/>
                <a:ea typeface="Meiryo UI" panose="020B0604030504040204" pitchFamily="50" charset="-128"/>
              </a:rPr>
            </a:br>
            <a:r>
              <a:rPr kumimoji="1" lang="en-US" altLang="ja-JP" sz="3600">
                <a:solidFill>
                  <a:srgbClr val="5F5F5F"/>
                </a:solidFill>
                <a:latin typeface="Meiryo UI" panose="020B0604030504040204" pitchFamily="50" charset="-128"/>
                <a:ea typeface="Meiryo UI" panose="020B0604030504040204" pitchFamily="50" charset="-128"/>
              </a:rPr>
              <a:t>『PCA</a:t>
            </a:r>
            <a:r>
              <a:rPr lang="ja-JP" altLang="en-US" sz="3600">
                <a:solidFill>
                  <a:srgbClr val="5F5F5F"/>
                </a:solidFill>
                <a:latin typeface="Meiryo UI" panose="020B0604030504040204" pitchFamily="50" charset="-128"/>
                <a:ea typeface="Meiryo UI" panose="020B0604030504040204" pitchFamily="50" charset="-128"/>
              </a:rPr>
              <a:t> </a:t>
            </a:r>
            <a:r>
              <a:rPr kumimoji="1" lang="en-US" altLang="ja-JP" sz="3600">
                <a:solidFill>
                  <a:srgbClr val="5F5F5F"/>
                </a:solidFill>
                <a:latin typeface="Meiryo UI" panose="020B0604030504040204" pitchFamily="50" charset="-128"/>
                <a:ea typeface="Meiryo UI" panose="020B0604030504040204" pitchFamily="50" charset="-128"/>
              </a:rPr>
              <a:t>Hub </a:t>
            </a:r>
            <a:r>
              <a:rPr kumimoji="1" lang="ja-JP" altLang="en-US" sz="3600">
                <a:solidFill>
                  <a:srgbClr val="5F5F5F"/>
                </a:solidFill>
                <a:latin typeface="Meiryo UI" panose="020B0604030504040204" pitchFamily="50" charset="-128"/>
                <a:ea typeface="Meiryo UI" panose="020B0604030504040204" pitchFamily="50" charset="-128"/>
              </a:rPr>
              <a:t>給与明細</a:t>
            </a:r>
            <a:r>
              <a:rPr kumimoji="1" lang="en-US" altLang="ja-JP" sz="3600">
                <a:solidFill>
                  <a:srgbClr val="5F5F5F"/>
                </a:solidFill>
                <a:latin typeface="Meiryo UI" panose="020B0604030504040204" pitchFamily="50" charset="-128"/>
                <a:ea typeface="Meiryo UI" panose="020B0604030504040204" pitchFamily="50" charset="-128"/>
              </a:rPr>
              <a:t>』</a:t>
            </a:r>
            <a:r>
              <a:rPr kumimoji="1" lang="ja-JP" altLang="en-US" sz="3600">
                <a:solidFill>
                  <a:srgbClr val="5F5F5F"/>
                </a:solidFill>
                <a:latin typeface="Meiryo UI" panose="020B0604030504040204" pitchFamily="50" charset="-128"/>
                <a:ea typeface="Meiryo UI" panose="020B0604030504040204" pitchFamily="50" charset="-128"/>
              </a:rPr>
              <a:t>設定簡易マニュアル</a:t>
            </a:r>
            <a:endParaRPr kumimoji="1" lang="en-US" altLang="ja-JP" sz="3600">
              <a:solidFill>
                <a:srgbClr val="5F5F5F"/>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97878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996" y="384897"/>
            <a:ext cx="10972800" cy="634082"/>
          </a:xfrm>
        </p:spPr>
        <p:txBody>
          <a:bodyPr/>
          <a:lstStyle/>
          <a:p>
            <a:r>
              <a:rPr kumimoji="1" lang="ja-JP" altLang="en-US"/>
              <a:t>メールへの通知</a:t>
            </a:r>
          </a:p>
        </p:txBody>
      </p:sp>
      <p:sp>
        <p:nvSpPr>
          <p:cNvPr id="3" name="テキスト プレースホルダー 2"/>
          <p:cNvSpPr>
            <a:spLocks noGrp="1"/>
          </p:cNvSpPr>
          <p:nvPr>
            <p:ph type="body" idx="1"/>
          </p:nvPr>
        </p:nvSpPr>
        <p:spPr>
          <a:xfrm>
            <a:off x="402150" y="863187"/>
            <a:ext cx="11789849" cy="972798"/>
          </a:xfrm>
        </p:spPr>
        <p:txBody>
          <a:bodyPr>
            <a:normAutofit/>
          </a:bodyPr>
          <a:lstStyle/>
          <a:p>
            <a:pPr marL="50800" indent="0">
              <a:buNone/>
            </a:pPr>
            <a:r>
              <a:rPr kumimoji="1" lang="ja-JP" altLang="en-US" sz="1800"/>
              <a:t>管理者の設定が終わりますと利用者のメールに「アカウント設定リクエスト」 が届きます。</a:t>
            </a:r>
            <a:endParaRPr kumimoji="1" lang="en-US" altLang="ja-JP" sz="1800"/>
          </a:p>
          <a:p>
            <a:pPr marL="50800" indent="0">
              <a:buNone/>
            </a:pPr>
            <a:r>
              <a:rPr kumimoji="1" lang="ja-JP" altLang="en-US" sz="1800"/>
              <a:t>管理者がアカウント設定要求してから</a:t>
            </a:r>
            <a:r>
              <a:rPr kumimoji="1" lang="en-US" altLang="ja-JP" sz="1800"/>
              <a:t>1</a:t>
            </a:r>
            <a:r>
              <a:rPr kumimoji="1" lang="ja-JP" altLang="en-US" sz="1800"/>
              <a:t>週間以内に［</a:t>
            </a:r>
            <a:r>
              <a:rPr kumimoji="1" lang="en-US" altLang="ja-JP" sz="1800"/>
              <a:t>PCA</a:t>
            </a:r>
            <a:r>
              <a:rPr kumimoji="1" lang="ja-JP" altLang="en-US" sz="1800"/>
              <a:t>アカウントを設定します］リンクをクリックします。</a:t>
            </a:r>
          </a:p>
        </p:txBody>
      </p:sp>
      <p:sp>
        <p:nvSpPr>
          <p:cNvPr id="4" name="テキスト プレースホルダー 3"/>
          <p:cNvSpPr>
            <a:spLocks noGrp="1"/>
          </p:cNvSpPr>
          <p:nvPr>
            <p:ph type="body" idx="2"/>
          </p:nvPr>
        </p:nvSpPr>
        <p:spPr>
          <a:xfrm>
            <a:off x="366692" y="1776814"/>
            <a:ext cx="6092165" cy="3173448"/>
          </a:xfrm>
        </p:spPr>
        <p:txBody>
          <a:bodyPr>
            <a:normAutofit/>
          </a:bodyPr>
          <a:lstStyle/>
          <a:p>
            <a:pPr marL="50800" indent="0">
              <a:buNone/>
            </a:pPr>
            <a:r>
              <a:rPr kumimoji="1" lang="ja-JP" altLang="en-US" sz="1600"/>
              <a:t>①アカウント設定リクエスト</a:t>
            </a:r>
            <a:endParaRPr kumimoji="1" lang="en-US" altLang="ja-JP" sz="1600"/>
          </a:p>
          <a:p>
            <a:pPr marL="50800" indent="0">
              <a:buNone/>
            </a:pPr>
            <a:r>
              <a:rPr kumimoji="1" lang="ja-JP" altLang="en-US" sz="1600"/>
              <a:t>［</a:t>
            </a:r>
            <a:r>
              <a:rPr kumimoji="1" lang="en-US" altLang="ja-JP" sz="1600"/>
              <a:t>PCA</a:t>
            </a:r>
            <a:r>
              <a:rPr kumimoji="1" lang="ja-JP" altLang="en-US" sz="1600"/>
              <a:t>アカウントを設定します］リンクをクリックします。</a:t>
            </a:r>
            <a:endParaRPr kumimoji="1" lang="en-US" altLang="ja-JP" sz="1600"/>
          </a:p>
          <a:p>
            <a:pPr marL="50800" indent="0">
              <a:buNone/>
            </a:pPr>
            <a:endParaRPr kumimoji="1" lang="en-US" altLang="ja-JP" sz="1600"/>
          </a:p>
        </p:txBody>
      </p:sp>
      <p:sp>
        <p:nvSpPr>
          <p:cNvPr id="5" name="スライド番号プレースホルダー 4"/>
          <p:cNvSpPr>
            <a:spLocks noGrp="1"/>
          </p:cNvSpPr>
          <p:nvPr>
            <p:ph type="sldNum" idx="12"/>
          </p:nvPr>
        </p:nvSpPr>
        <p:spPr>
          <a:xfrm>
            <a:off x="10810198" y="6732064"/>
            <a:ext cx="1187168" cy="131375"/>
          </a:xfrm>
        </p:spPr>
        <p:txBody>
          <a:bodyPr/>
          <a:lstStyle/>
          <a:p>
            <a:fld id="{00000000-1234-1234-1234-123412341234}" type="slidenum">
              <a:rPr lang="en-US" altLang="ja-JP" smtClean="0"/>
              <a:pPr/>
              <a:t>3</a:t>
            </a:fld>
            <a:endParaRPr lang="ja-JP" altLang="en-US"/>
          </a:p>
        </p:txBody>
      </p:sp>
      <p:sp>
        <p:nvSpPr>
          <p:cNvPr id="11" name="テキスト プレースホルダー 3">
            <a:extLst>
              <a:ext uri="{FF2B5EF4-FFF2-40B4-BE49-F238E27FC236}">
                <a16:creationId xmlns:a16="http://schemas.microsoft.com/office/drawing/2014/main" id="{4A426D5F-FEDE-03B1-E322-43D60700B52A}"/>
              </a:ext>
            </a:extLst>
          </p:cNvPr>
          <p:cNvSpPr txBox="1">
            <a:spLocks/>
          </p:cNvSpPr>
          <p:nvPr/>
        </p:nvSpPr>
        <p:spPr>
          <a:xfrm>
            <a:off x="6096000" y="1835985"/>
            <a:ext cx="6092165" cy="31734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ja-JP" altLang="en-US" sz="1600"/>
              <a:t>②アカウント設定の開始</a:t>
            </a:r>
            <a:endParaRPr kumimoji="1" lang="en-US" altLang="ja-JP" sz="1600"/>
          </a:p>
          <a:p>
            <a:pPr marL="50800" indent="0">
              <a:buFont typeface="Arial"/>
              <a:buNone/>
            </a:pPr>
            <a:r>
              <a:rPr kumimoji="1" lang="ja-JP" altLang="en-US" sz="1600"/>
              <a:t>アカウント設定の操作要求に応じて、［このリンクをクリックして実行する］をクリックします。</a:t>
            </a:r>
            <a:endParaRPr kumimoji="1" lang="en-US" altLang="ja-JP" sz="1600"/>
          </a:p>
        </p:txBody>
      </p:sp>
      <p:pic>
        <p:nvPicPr>
          <p:cNvPr id="1028" name="Picture 4" descr="アカウント設定操作要求画面">
            <a:extLst>
              <a:ext uri="{FF2B5EF4-FFF2-40B4-BE49-F238E27FC236}">
                <a16:creationId xmlns:a16="http://schemas.microsoft.com/office/drawing/2014/main" id="{5E7BEA90-A532-A378-FD08-1CBA5628A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748" y="3115650"/>
            <a:ext cx="4971990" cy="2050062"/>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F9D832B5-C2E8-8793-D4DB-94EC40B9DD1F}"/>
              </a:ext>
            </a:extLst>
          </p:cNvPr>
          <p:cNvSpPr/>
          <p:nvPr/>
        </p:nvSpPr>
        <p:spPr>
          <a:xfrm>
            <a:off x="3638550" y="3303154"/>
            <a:ext cx="561975" cy="154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84C59128-E31E-F0E1-02C0-D8D5A3EA0F28}"/>
              </a:ext>
            </a:extLst>
          </p:cNvPr>
          <p:cNvPicPr>
            <a:picLocks noChangeAspect="1"/>
          </p:cNvPicPr>
          <p:nvPr/>
        </p:nvPicPr>
        <p:blipFill>
          <a:blip r:embed="rId3"/>
          <a:stretch>
            <a:fillRect/>
          </a:stretch>
        </p:blipFill>
        <p:spPr>
          <a:xfrm>
            <a:off x="824262" y="2593820"/>
            <a:ext cx="4578493" cy="3517697"/>
          </a:xfrm>
          <a:prstGeom prst="rect">
            <a:avLst/>
          </a:prstGeom>
        </p:spPr>
      </p:pic>
    </p:spTree>
    <p:extLst>
      <p:ext uri="{BB962C8B-B14F-4D97-AF65-F5344CB8AC3E}">
        <p14:creationId xmlns:p14="http://schemas.microsoft.com/office/powerpoint/2010/main" val="4070336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996" y="384897"/>
            <a:ext cx="10972800" cy="634082"/>
          </a:xfrm>
        </p:spPr>
        <p:txBody>
          <a:bodyPr/>
          <a:lstStyle/>
          <a:p>
            <a:r>
              <a:rPr kumimoji="1" lang="ja-JP" altLang="en-US"/>
              <a:t>パスワード設定</a:t>
            </a:r>
          </a:p>
        </p:txBody>
      </p:sp>
      <p:sp>
        <p:nvSpPr>
          <p:cNvPr id="3" name="テキスト プレースホルダー 2"/>
          <p:cNvSpPr>
            <a:spLocks noGrp="1"/>
          </p:cNvSpPr>
          <p:nvPr>
            <p:ph type="body" idx="1"/>
          </p:nvPr>
        </p:nvSpPr>
        <p:spPr>
          <a:xfrm>
            <a:off x="471802" y="860328"/>
            <a:ext cx="11610090" cy="972798"/>
          </a:xfrm>
        </p:spPr>
        <p:txBody>
          <a:bodyPr>
            <a:noAutofit/>
          </a:bodyPr>
          <a:lstStyle/>
          <a:p>
            <a:pPr marL="50800" indent="0">
              <a:buNone/>
            </a:pPr>
            <a:r>
              <a:rPr kumimoji="1" lang="ja-JP" altLang="en-US" sz="1600"/>
              <a:t>通知された</a:t>
            </a:r>
            <a:r>
              <a:rPr kumimoji="1" lang="en-US" altLang="ja-JP" sz="1600"/>
              <a:t>URL</a:t>
            </a:r>
            <a:r>
              <a:rPr kumimoji="1" lang="ja-JP" altLang="en-US" sz="1600"/>
              <a:t>をクリックするとパスワード設定画面へ移動します。</a:t>
            </a:r>
            <a:endParaRPr kumimoji="1" lang="en-US" altLang="ja-JP" sz="1600"/>
          </a:p>
        </p:txBody>
      </p:sp>
      <p:sp>
        <p:nvSpPr>
          <p:cNvPr id="5" name="スライド番号プレースホルダー 4"/>
          <p:cNvSpPr>
            <a:spLocks noGrp="1"/>
          </p:cNvSpPr>
          <p:nvPr>
            <p:ph type="sldNum" idx="12"/>
          </p:nvPr>
        </p:nvSpPr>
        <p:spPr>
          <a:xfrm>
            <a:off x="10810198" y="6732064"/>
            <a:ext cx="1187168" cy="131375"/>
          </a:xfrm>
        </p:spPr>
        <p:txBody>
          <a:bodyPr/>
          <a:lstStyle/>
          <a:p>
            <a:fld id="{00000000-1234-1234-1234-123412341234}" type="slidenum">
              <a:rPr lang="en-US" altLang="ja-JP" smtClean="0"/>
              <a:pPr/>
              <a:t>4</a:t>
            </a:fld>
            <a:endParaRPr lang="ja-JP" altLang="en-US"/>
          </a:p>
        </p:txBody>
      </p:sp>
      <p:sp>
        <p:nvSpPr>
          <p:cNvPr id="7" name="タイトル 1"/>
          <p:cNvSpPr txBox="1">
            <a:spLocks/>
          </p:cNvSpPr>
          <p:nvPr/>
        </p:nvSpPr>
        <p:spPr>
          <a:xfrm>
            <a:off x="5623171" y="1985638"/>
            <a:ext cx="3612690" cy="269105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kumimoji="1" lang="ja-JP" altLang="en-US" sz="1600"/>
              <a:t>②バックアップコードの発行</a:t>
            </a:r>
            <a:endParaRPr kumimoji="1" lang="en-US" altLang="ja-JP" sz="1600"/>
          </a:p>
          <a:p>
            <a:r>
              <a:rPr kumimoji="1" lang="ja-JP" altLang="en-US" sz="1600"/>
              <a:t>バックアップコードを保存し、［バックアップコードを安全な場所に保存しました］のチェックをオンにして、［準備完了］ボタンをクリックします。</a:t>
            </a:r>
          </a:p>
          <a:p>
            <a:r>
              <a:rPr kumimoji="1" lang="ja-JP" altLang="en-US" sz="1600"/>
              <a:t>２段階認証メールを受信できない状況に備えて、画面の案内に従い、バックアップコードをできるだけ安全な場所に保存してください。</a:t>
            </a:r>
            <a:endParaRPr kumimoji="1" lang="en-US" altLang="ja-JP" sz="1600"/>
          </a:p>
          <a:p>
            <a:endParaRPr kumimoji="1" lang="en-US" altLang="ja-JP" sz="1600"/>
          </a:p>
          <a:p>
            <a:endParaRPr kumimoji="1" lang="en-US" altLang="ja-JP" sz="1600"/>
          </a:p>
          <a:p>
            <a:endParaRPr kumimoji="1" lang="ja-JP" altLang="en-US" sz="1600"/>
          </a:p>
        </p:txBody>
      </p:sp>
      <p:sp>
        <p:nvSpPr>
          <p:cNvPr id="31" name="テキスト プレースホルダー 3"/>
          <p:cNvSpPr txBox="1">
            <a:spLocks/>
          </p:cNvSpPr>
          <p:nvPr/>
        </p:nvSpPr>
        <p:spPr>
          <a:xfrm>
            <a:off x="471802" y="1513276"/>
            <a:ext cx="4942027" cy="164354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ja-JP" altLang="en-US" sz="1600"/>
              <a:t>①パスワード設定</a:t>
            </a:r>
            <a:endParaRPr kumimoji="1" lang="en-US" altLang="ja-JP" sz="1600"/>
          </a:p>
          <a:p>
            <a:pPr marL="50800" indent="0">
              <a:buFont typeface="Arial"/>
              <a:buNone/>
            </a:pPr>
            <a:r>
              <a:rPr kumimoji="1" lang="ja-JP" altLang="en-US" sz="1600"/>
              <a:t>以下のパスワード設定条件にのっとって</a:t>
            </a:r>
            <a:endParaRPr kumimoji="1" lang="en-US" altLang="ja-JP" sz="1600"/>
          </a:p>
          <a:p>
            <a:pPr marL="50800" indent="0">
              <a:buFont typeface="Arial"/>
              <a:buNone/>
            </a:pPr>
            <a:r>
              <a:rPr kumimoji="1" lang="ja-JP" altLang="en-US" sz="1600"/>
              <a:t>独自のパスワードを設定します。</a:t>
            </a:r>
            <a:endParaRPr kumimoji="1" lang="en-US" altLang="ja-JP" sz="1600"/>
          </a:p>
          <a:p>
            <a:pPr marL="50800" indent="0">
              <a:buFont typeface="Arial"/>
              <a:buNone/>
            </a:pPr>
            <a:endParaRPr kumimoji="1" lang="en-US" altLang="ja-JP" sz="1600"/>
          </a:p>
          <a:p>
            <a:pPr marL="50800" indent="0">
              <a:buNone/>
            </a:pPr>
            <a:endParaRPr lang="ja-JP" altLang="en-US" sz="1600"/>
          </a:p>
          <a:p>
            <a:pPr marL="50800" indent="0">
              <a:buNone/>
            </a:pPr>
            <a:endParaRPr kumimoji="1" lang="en-US" altLang="ja-JP" sz="1600"/>
          </a:p>
          <a:p>
            <a:pPr marL="50800" indent="0">
              <a:buNone/>
            </a:pPr>
            <a:endParaRPr lang="ja-JP" altLang="en-US" sz="1600"/>
          </a:p>
        </p:txBody>
      </p:sp>
      <p:sp>
        <p:nvSpPr>
          <p:cNvPr id="12" name="テキスト ボックス 11">
            <a:extLst>
              <a:ext uri="{FF2B5EF4-FFF2-40B4-BE49-F238E27FC236}">
                <a16:creationId xmlns:a16="http://schemas.microsoft.com/office/drawing/2014/main" id="{75404F22-B439-54D7-CAD1-4CE83B2F542E}"/>
              </a:ext>
            </a:extLst>
          </p:cNvPr>
          <p:cNvSpPr txBox="1"/>
          <p:nvPr/>
        </p:nvSpPr>
        <p:spPr>
          <a:xfrm>
            <a:off x="309255" y="2756792"/>
            <a:ext cx="2474390" cy="2566824"/>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RPr/>
            </a:defPPr>
            <a:lvl1pPr>
              <a:buClr>
                <a:schemeClr val="dk1"/>
              </a:buClr>
              <a:buSzPts val="1800"/>
              <a:buFont typeface="Meiryo"/>
              <a:buNone/>
              <a:defRPr kumimoji="1" sz="1600">
                <a:solidFill>
                  <a:schemeClr val="dk1"/>
                </a:solidFill>
                <a:latin typeface="Meiryo"/>
                <a:ea typeface="Meiryo"/>
                <a:cs typeface="Meiryo"/>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ja-JP" altLang="en-US"/>
              <a:t>・</a:t>
            </a:r>
            <a:r>
              <a:rPr lang="en-US" altLang="ja-JP"/>
              <a:t>12</a:t>
            </a:r>
            <a:r>
              <a:rPr lang="ja-JP" altLang="en-US"/>
              <a:t>～</a:t>
            </a:r>
            <a:r>
              <a:rPr lang="en-US" altLang="ja-JP"/>
              <a:t>127</a:t>
            </a:r>
            <a:r>
              <a:rPr lang="ja-JP" altLang="en-US"/>
              <a:t>文字</a:t>
            </a:r>
          </a:p>
          <a:p>
            <a:r>
              <a:rPr lang="ja-JP" altLang="en-US"/>
              <a:t>・英字、数字、記号、日本語などの</a:t>
            </a:r>
            <a:r>
              <a:rPr lang="en-US" altLang="ja-JP"/>
              <a:t>Unicode</a:t>
            </a:r>
            <a:r>
              <a:rPr lang="ja-JP" altLang="en-US"/>
              <a:t>文字</a:t>
            </a:r>
          </a:p>
          <a:p>
            <a:r>
              <a:rPr lang="ja-JP" altLang="en-US"/>
              <a:t>・メールアドレスと同じパスワードは使用できません</a:t>
            </a:r>
          </a:p>
          <a:p>
            <a:r>
              <a:rPr lang="ja-JP" altLang="en-US"/>
              <a:t>・パスワード辞書に載っているものは使用できません</a:t>
            </a:r>
          </a:p>
          <a:p>
            <a:r>
              <a:rPr lang="en-US" altLang="ja-JP"/>
              <a:t>※</a:t>
            </a:r>
            <a:r>
              <a:rPr lang="ja-JP" altLang="en-US"/>
              <a:t>パスワード変更時は、新旧で同じパスワードは認められません。</a:t>
            </a:r>
          </a:p>
        </p:txBody>
      </p:sp>
      <p:sp>
        <p:nvSpPr>
          <p:cNvPr id="13" name="テキスト ボックス 12">
            <a:extLst>
              <a:ext uri="{FF2B5EF4-FFF2-40B4-BE49-F238E27FC236}">
                <a16:creationId xmlns:a16="http://schemas.microsoft.com/office/drawing/2014/main" id="{64384753-8F1B-BF33-3990-2BB8CDB35517}"/>
              </a:ext>
            </a:extLst>
          </p:cNvPr>
          <p:cNvSpPr txBox="1"/>
          <p:nvPr/>
        </p:nvSpPr>
        <p:spPr>
          <a:xfrm>
            <a:off x="743933" y="6042924"/>
            <a:ext cx="53520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600">
                <a:ea typeface="Meiryo"/>
              </a:rPr>
              <a:t>最後に「パスワードを</a:t>
            </a:r>
            <a:r>
              <a:rPr lang="ja-JP" altLang="en-US" sz="1600">
                <a:ea typeface="Meiryo"/>
              </a:rPr>
              <a:t>変更</a:t>
            </a:r>
            <a:r>
              <a:rPr lang="ja-JP" sz="1600">
                <a:ea typeface="Meiryo"/>
              </a:rPr>
              <a:t>する」を押してください。</a:t>
            </a:r>
            <a:endParaRPr lang="ja-JP" altLang="en-US"/>
          </a:p>
        </p:txBody>
      </p:sp>
      <p:pic>
        <p:nvPicPr>
          <p:cNvPr id="2050" name="Picture 2" descr="パスワード変更画面（アカウント設定）">
            <a:extLst>
              <a:ext uri="{FF2B5EF4-FFF2-40B4-BE49-F238E27FC236}">
                <a16:creationId xmlns:a16="http://schemas.microsoft.com/office/drawing/2014/main" id="{8A0A0F84-E5C8-F462-1FD5-26B33726F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490" y="2817446"/>
            <a:ext cx="2717814" cy="256682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23BA937C-D955-F5FA-E5EB-DE6AC3222EAC}"/>
              </a:ext>
            </a:extLst>
          </p:cNvPr>
          <p:cNvPicPr>
            <a:picLocks noChangeAspect="1"/>
          </p:cNvPicPr>
          <p:nvPr/>
        </p:nvPicPr>
        <p:blipFill>
          <a:blip r:embed="rId4"/>
          <a:stretch>
            <a:fillRect/>
          </a:stretch>
        </p:blipFill>
        <p:spPr>
          <a:xfrm>
            <a:off x="9131998" y="1513276"/>
            <a:ext cx="2865368" cy="4554107"/>
          </a:xfrm>
          <a:prstGeom prst="rect">
            <a:avLst/>
          </a:prstGeom>
        </p:spPr>
      </p:pic>
    </p:spTree>
    <p:extLst>
      <p:ext uri="{BB962C8B-B14F-4D97-AF65-F5344CB8AC3E}">
        <p14:creationId xmlns:p14="http://schemas.microsoft.com/office/powerpoint/2010/main" val="896768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5C46-845C-E24D-0D6B-8C8C96E8271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3270812-BDA1-959C-8511-35B859E5BB05}"/>
              </a:ext>
            </a:extLst>
          </p:cNvPr>
          <p:cNvSpPr>
            <a:spLocks noGrp="1"/>
          </p:cNvSpPr>
          <p:nvPr>
            <p:ph type="title"/>
          </p:nvPr>
        </p:nvSpPr>
        <p:spPr>
          <a:xfrm>
            <a:off x="533996" y="384897"/>
            <a:ext cx="10972800" cy="634082"/>
          </a:xfrm>
        </p:spPr>
        <p:txBody>
          <a:bodyPr/>
          <a:lstStyle/>
          <a:p>
            <a:r>
              <a:rPr lang="ja-JP" altLang="en-US"/>
              <a:t>アカウント設定の完了</a:t>
            </a:r>
          </a:p>
        </p:txBody>
      </p:sp>
      <p:sp>
        <p:nvSpPr>
          <p:cNvPr id="5" name="スライド番号プレースホルダー 4">
            <a:extLst>
              <a:ext uri="{FF2B5EF4-FFF2-40B4-BE49-F238E27FC236}">
                <a16:creationId xmlns:a16="http://schemas.microsoft.com/office/drawing/2014/main" id="{902A8654-8D90-44ED-E5EE-4AA75166AE53}"/>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5</a:t>
            </a:fld>
            <a:endParaRPr lang="ja-JP" altLang="en-US"/>
          </a:p>
        </p:txBody>
      </p:sp>
      <p:sp>
        <p:nvSpPr>
          <p:cNvPr id="7" name="タイトル 1">
            <a:extLst>
              <a:ext uri="{FF2B5EF4-FFF2-40B4-BE49-F238E27FC236}">
                <a16:creationId xmlns:a16="http://schemas.microsoft.com/office/drawing/2014/main" id="{5AB8E8D4-0498-21D3-EF90-40B317EB2876}"/>
              </a:ext>
            </a:extLst>
          </p:cNvPr>
          <p:cNvSpPr txBox="1">
            <a:spLocks/>
          </p:cNvSpPr>
          <p:nvPr/>
        </p:nvSpPr>
        <p:spPr>
          <a:xfrm>
            <a:off x="6020396" y="1513276"/>
            <a:ext cx="6171604" cy="176942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kumimoji="1" lang="ja-JP" altLang="en-US" sz="1600"/>
              <a:t>②［</a:t>
            </a:r>
            <a:r>
              <a:rPr kumimoji="1" lang="en-US" altLang="ja-JP" sz="1600"/>
              <a:t>PCA</a:t>
            </a:r>
            <a:r>
              <a:rPr kumimoji="1" lang="ja-JP" altLang="en-US" sz="1600"/>
              <a:t>サービスへ戻る］リンクをクリックすると、</a:t>
            </a:r>
            <a:r>
              <a:rPr kumimoji="1" lang="en-US" altLang="ja-JP" sz="1600"/>
              <a:t>PCA ID </a:t>
            </a:r>
            <a:r>
              <a:rPr kumimoji="1" lang="ja-JP" altLang="en-US" sz="1600"/>
              <a:t>アカウント設定へアクセスするために、ログイン画面へ移動します。</a:t>
            </a:r>
          </a:p>
          <a:p>
            <a:r>
              <a:rPr kumimoji="1" lang="ja-JP" altLang="en-US" sz="1600"/>
              <a:t>同時に、メールアドレス確認が完了したことをお知らせするメールが届きます。</a:t>
            </a:r>
            <a:endParaRPr kumimoji="1" lang="en-US" altLang="ja-JP" sz="1600"/>
          </a:p>
          <a:p>
            <a:endParaRPr kumimoji="1" lang="en-US" altLang="ja-JP" sz="1600"/>
          </a:p>
          <a:p>
            <a:endParaRPr kumimoji="1" lang="ja-JP" altLang="en-US" sz="1600"/>
          </a:p>
        </p:txBody>
      </p:sp>
      <p:sp>
        <p:nvSpPr>
          <p:cNvPr id="31" name="テキスト プレースホルダー 3">
            <a:extLst>
              <a:ext uri="{FF2B5EF4-FFF2-40B4-BE49-F238E27FC236}">
                <a16:creationId xmlns:a16="http://schemas.microsoft.com/office/drawing/2014/main" id="{A1F18B9F-8BC4-7CB8-A498-B909AC93EA3D}"/>
              </a:ext>
            </a:extLst>
          </p:cNvPr>
          <p:cNvSpPr txBox="1">
            <a:spLocks/>
          </p:cNvSpPr>
          <p:nvPr/>
        </p:nvSpPr>
        <p:spPr>
          <a:xfrm>
            <a:off x="471802" y="1513276"/>
            <a:ext cx="4942027" cy="164354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lang="ja-JP" altLang="en-US" sz="1600"/>
              <a:t>①アカウント設定が完了すると次のような画面が表示されます。</a:t>
            </a:r>
          </a:p>
          <a:p>
            <a:pPr marL="50800" indent="0">
              <a:buFont typeface="Arial"/>
              <a:buNone/>
            </a:pPr>
            <a:endParaRPr kumimoji="1" lang="en-US" altLang="ja-JP" sz="1600"/>
          </a:p>
          <a:p>
            <a:pPr marL="50800" indent="0">
              <a:buNone/>
            </a:pPr>
            <a:endParaRPr lang="ja-JP" altLang="en-US" sz="1600"/>
          </a:p>
          <a:p>
            <a:pPr marL="50800" indent="0">
              <a:buNone/>
            </a:pPr>
            <a:endParaRPr kumimoji="1" lang="en-US" altLang="ja-JP" sz="1600"/>
          </a:p>
          <a:p>
            <a:pPr marL="50800" indent="0">
              <a:buNone/>
            </a:pPr>
            <a:endParaRPr lang="ja-JP" altLang="en-US" sz="1600"/>
          </a:p>
        </p:txBody>
      </p:sp>
      <p:pic>
        <p:nvPicPr>
          <p:cNvPr id="4" name="Picture 3" descr="組織の選択（アカウント設定）">
            <a:extLst>
              <a:ext uri="{FF2B5EF4-FFF2-40B4-BE49-F238E27FC236}">
                <a16:creationId xmlns:a16="http://schemas.microsoft.com/office/drawing/2014/main" id="{29B5B51B-584A-10BB-9D61-5EFBFE235CA9}"/>
              </a:ext>
            </a:extLst>
          </p:cNvPr>
          <p:cNvPicPr>
            <a:picLocks noChangeAspect="1"/>
          </p:cNvPicPr>
          <p:nvPr/>
        </p:nvPicPr>
        <p:blipFill>
          <a:blip r:embed="rId3"/>
          <a:stretch>
            <a:fillRect/>
          </a:stretch>
        </p:blipFill>
        <p:spPr>
          <a:xfrm>
            <a:off x="695620" y="2995123"/>
            <a:ext cx="4310826" cy="1769420"/>
          </a:xfrm>
          <a:prstGeom prst="rect">
            <a:avLst/>
          </a:prstGeom>
        </p:spPr>
      </p:pic>
      <p:pic>
        <p:nvPicPr>
          <p:cNvPr id="1026" name="Picture 2" descr="組織の選択（アカウント設定）">
            <a:extLst>
              <a:ext uri="{FF2B5EF4-FFF2-40B4-BE49-F238E27FC236}">
                <a16:creationId xmlns:a16="http://schemas.microsoft.com/office/drawing/2014/main" id="{FE2D95B4-1F80-ADEE-EA59-999E647D1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200" y="2896241"/>
            <a:ext cx="4823995" cy="314421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192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820FD-2D59-50F8-4E78-39DB42E7D48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1B02EAF-873D-BCC0-5C08-3F2B20E0B5EA}"/>
              </a:ext>
            </a:extLst>
          </p:cNvPr>
          <p:cNvSpPr>
            <a:spLocks noGrp="1"/>
          </p:cNvSpPr>
          <p:nvPr>
            <p:ph type="title"/>
          </p:nvPr>
        </p:nvSpPr>
        <p:spPr>
          <a:xfrm>
            <a:off x="533996" y="384897"/>
            <a:ext cx="10972800" cy="634082"/>
          </a:xfrm>
        </p:spPr>
        <p:txBody>
          <a:bodyPr>
            <a:normAutofit/>
          </a:bodyPr>
          <a:lstStyle/>
          <a:p>
            <a:r>
              <a:rPr kumimoji="1" lang="ja-JP" altLang="en-US" dirty="0"/>
              <a:t>ログイン処理</a:t>
            </a:r>
          </a:p>
        </p:txBody>
      </p:sp>
      <p:sp>
        <p:nvSpPr>
          <p:cNvPr id="5" name="スライド番号プレースホルダー 4">
            <a:extLst>
              <a:ext uri="{FF2B5EF4-FFF2-40B4-BE49-F238E27FC236}">
                <a16:creationId xmlns:a16="http://schemas.microsoft.com/office/drawing/2014/main" id="{A05C2A39-9D11-BDBF-D413-F93146A1F245}"/>
              </a:ext>
            </a:extLst>
          </p:cNvPr>
          <p:cNvSpPr>
            <a:spLocks noGrp="1"/>
          </p:cNvSpPr>
          <p:nvPr>
            <p:ph type="sldNum" idx="12"/>
          </p:nvPr>
        </p:nvSpPr>
        <p:spPr>
          <a:xfrm>
            <a:off x="11069580" y="6606720"/>
            <a:ext cx="1187168" cy="131375"/>
          </a:xfrm>
        </p:spPr>
        <p:txBody>
          <a:bodyPr/>
          <a:lstStyle/>
          <a:p>
            <a:fld id="{00000000-1234-1234-1234-123412341234}" type="slidenum">
              <a:rPr lang="en-US" altLang="ja-JP" smtClean="0"/>
              <a:pPr/>
              <a:t>6</a:t>
            </a:fld>
            <a:endParaRPr lang="ja-JP" altLang="en-US"/>
          </a:p>
        </p:txBody>
      </p:sp>
      <p:sp>
        <p:nvSpPr>
          <p:cNvPr id="21" name="テキスト プレースホルダー 3">
            <a:extLst>
              <a:ext uri="{FF2B5EF4-FFF2-40B4-BE49-F238E27FC236}">
                <a16:creationId xmlns:a16="http://schemas.microsoft.com/office/drawing/2014/main" id="{E0407ABB-2BBF-FA48-E767-3BACB41372FA}"/>
              </a:ext>
            </a:extLst>
          </p:cNvPr>
          <p:cNvSpPr txBox="1">
            <a:spLocks/>
          </p:cNvSpPr>
          <p:nvPr/>
        </p:nvSpPr>
        <p:spPr>
          <a:xfrm>
            <a:off x="725542" y="1018979"/>
            <a:ext cx="5294854" cy="31734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50800" indent="0">
              <a:spcBef>
                <a:spcPts val="560"/>
              </a:spcBef>
              <a:buClr>
                <a:schemeClr val="dk1"/>
              </a:buClr>
              <a:buSzPts val="2800"/>
              <a:buNone/>
              <a:defRPr kumimoji="1" sz="1800">
                <a:solidFill>
                  <a:schemeClr val="dk1"/>
                </a:solidFill>
                <a:latin typeface="Meiryo"/>
                <a:ea typeface="Meiryo"/>
                <a:cs typeface="Meiryo"/>
                <a:sym typeface="Meiryo"/>
              </a:defRPr>
            </a:lvl1pPr>
            <a:lvl2pPr marL="914400" indent="-381000">
              <a:spcBef>
                <a:spcPts val="480"/>
              </a:spcBef>
              <a:buClr>
                <a:schemeClr val="dk1"/>
              </a:buClr>
              <a:buSzPts val="2400"/>
              <a:buChar char="–"/>
              <a:defRPr sz="2400">
                <a:solidFill>
                  <a:schemeClr val="dk1"/>
                </a:solidFill>
                <a:latin typeface="Meiryo"/>
                <a:ea typeface="Meiryo"/>
                <a:cs typeface="Meiryo"/>
                <a:sym typeface="Meiryo"/>
              </a:defRPr>
            </a:lvl2pPr>
            <a:lvl3pPr marL="1371600" indent="-355600">
              <a:spcBef>
                <a:spcPts val="400"/>
              </a:spcBef>
              <a:buClr>
                <a:schemeClr val="dk1"/>
              </a:buClr>
              <a:buSzPts val="2000"/>
              <a:buChar char="•"/>
              <a:defRPr sz="2000">
                <a:solidFill>
                  <a:schemeClr val="dk1"/>
                </a:solidFill>
                <a:latin typeface="Meiryo"/>
                <a:ea typeface="Meiryo"/>
                <a:cs typeface="Meiryo"/>
                <a:sym typeface="Meiryo"/>
              </a:defRPr>
            </a:lvl3pPr>
            <a:lvl4pPr marL="1828800" indent="-342900">
              <a:spcBef>
                <a:spcPts val="360"/>
              </a:spcBef>
              <a:buClr>
                <a:schemeClr val="dk1"/>
              </a:buClr>
              <a:buSzPts val="1800"/>
              <a:buChar char="–"/>
              <a:defRPr sz="1800">
                <a:solidFill>
                  <a:schemeClr val="dk1"/>
                </a:solidFill>
                <a:latin typeface="Meiryo"/>
                <a:ea typeface="Meiryo"/>
                <a:cs typeface="Meiryo"/>
                <a:sym typeface="Meiryo"/>
              </a:defRPr>
            </a:lvl4pPr>
            <a:lvl5pPr marL="2286000" indent="-342900">
              <a:spcBef>
                <a:spcPts val="360"/>
              </a:spcBef>
              <a:buClr>
                <a:schemeClr val="dk1"/>
              </a:buClr>
              <a:buSzPts val="1800"/>
              <a:buChar char="»"/>
              <a:defRPr sz="1800">
                <a:solidFill>
                  <a:schemeClr val="dk1"/>
                </a:solidFill>
                <a:latin typeface="Meiryo"/>
                <a:ea typeface="Meiryo"/>
                <a:cs typeface="Meiryo"/>
                <a:sym typeface="Meiryo"/>
              </a:defRPr>
            </a:lvl5pPr>
            <a:lvl6pPr marL="2743200" indent="-342900">
              <a:spcBef>
                <a:spcPts val="360"/>
              </a:spcBef>
              <a:buClr>
                <a:schemeClr val="dk1"/>
              </a:buClr>
              <a:buSzPts val="1800"/>
              <a:buChar char="•"/>
              <a:defRPr sz="1800">
                <a:solidFill>
                  <a:schemeClr val="dk1"/>
                </a:solidFill>
                <a:latin typeface="Calibri"/>
                <a:ea typeface="Calibri"/>
                <a:cs typeface="Calibri"/>
                <a:sym typeface="Calibri"/>
              </a:defRPr>
            </a:lvl6pPr>
            <a:lvl7pPr marL="3200400" indent="-342900">
              <a:spcBef>
                <a:spcPts val="360"/>
              </a:spcBef>
              <a:buClr>
                <a:schemeClr val="dk1"/>
              </a:buClr>
              <a:buSzPts val="1800"/>
              <a:buChar char="•"/>
              <a:defRPr sz="1800">
                <a:solidFill>
                  <a:schemeClr val="dk1"/>
                </a:solidFill>
                <a:latin typeface="Calibri"/>
                <a:ea typeface="Calibri"/>
                <a:cs typeface="Calibri"/>
                <a:sym typeface="Calibri"/>
              </a:defRPr>
            </a:lvl7pPr>
            <a:lvl8pPr marL="3657600" indent="-342900">
              <a:spcBef>
                <a:spcPts val="360"/>
              </a:spcBef>
              <a:buClr>
                <a:schemeClr val="dk1"/>
              </a:buClr>
              <a:buSzPts val="1800"/>
              <a:buChar char="•"/>
              <a:defRPr sz="1800">
                <a:solidFill>
                  <a:schemeClr val="dk1"/>
                </a:solidFill>
                <a:latin typeface="Calibri"/>
                <a:ea typeface="Calibri"/>
                <a:cs typeface="Calibri"/>
                <a:sym typeface="Calibri"/>
              </a:defRPr>
            </a:lvl8pPr>
            <a:lvl9pPr marL="4114800" indent="-342900">
              <a:spcBef>
                <a:spcPts val="360"/>
              </a:spcBef>
              <a:buClr>
                <a:schemeClr val="dk1"/>
              </a:buClr>
              <a:buSzPts val="1800"/>
              <a:buChar char="•"/>
              <a:defRPr sz="1800">
                <a:solidFill>
                  <a:schemeClr val="dk1"/>
                </a:solidFill>
                <a:latin typeface="Calibri"/>
                <a:ea typeface="Calibri"/>
                <a:cs typeface="Calibri"/>
                <a:sym typeface="Calibri"/>
              </a:defRPr>
            </a:lvl9pPr>
          </a:lstStyle>
          <a:p>
            <a:r>
              <a:rPr lang="ja-JP" altLang="en-US" dirty="0"/>
              <a:t>■</a:t>
            </a:r>
            <a:r>
              <a:rPr lang="en-US" altLang="ja-JP" dirty="0"/>
              <a:t>2</a:t>
            </a:r>
            <a:r>
              <a:rPr lang="ja-JP" altLang="en-US" dirty="0"/>
              <a:t>段階認証</a:t>
            </a:r>
            <a:endParaRPr lang="en-US" altLang="ja-JP" dirty="0"/>
          </a:p>
          <a:p>
            <a:endParaRPr lang="en-US" altLang="ja-JP" dirty="0"/>
          </a:p>
          <a:p>
            <a:r>
              <a:rPr lang="ja-JP" altLang="en-US" dirty="0"/>
              <a:t>登録しているメールアドレスに</a:t>
            </a:r>
            <a:r>
              <a:rPr lang="en-US" altLang="ja-JP" dirty="0"/>
              <a:t>2</a:t>
            </a:r>
            <a:r>
              <a:rPr lang="ja-JP" altLang="en-US" dirty="0"/>
              <a:t>段階認証コード（数字</a:t>
            </a:r>
            <a:r>
              <a:rPr lang="en-US" altLang="ja-JP" dirty="0"/>
              <a:t>6</a:t>
            </a:r>
            <a:r>
              <a:rPr lang="ja-JP" altLang="en-US" dirty="0"/>
              <a:t>桁）が配信されます。</a:t>
            </a:r>
            <a:endParaRPr lang="en-US" altLang="ja-JP" dirty="0"/>
          </a:p>
          <a:p>
            <a:r>
              <a:rPr lang="ja-JP" altLang="en-US" dirty="0"/>
              <a:t>記載された数値を「</a:t>
            </a:r>
            <a:r>
              <a:rPr lang="en-US" altLang="ja-JP" dirty="0"/>
              <a:t>6</a:t>
            </a:r>
            <a:r>
              <a:rPr lang="ja-JP" altLang="en-US" dirty="0"/>
              <a:t>桁の認証コード」欄に入力し、「認証する」を押します。</a:t>
            </a:r>
            <a:endParaRPr lang="en-US" altLang="ja-JP" dirty="0"/>
          </a:p>
          <a:p>
            <a:endParaRPr lang="en-US" altLang="ja-JP" dirty="0"/>
          </a:p>
          <a:p>
            <a:r>
              <a:rPr lang="ja-JP" altLang="en-US" dirty="0"/>
              <a:t>認証コードが届かない場合は「認証コードを再送する」を押してください。</a:t>
            </a:r>
          </a:p>
        </p:txBody>
      </p:sp>
      <p:grpSp>
        <p:nvGrpSpPr>
          <p:cNvPr id="7" name="グループ化 6">
            <a:extLst>
              <a:ext uri="{FF2B5EF4-FFF2-40B4-BE49-F238E27FC236}">
                <a16:creationId xmlns:a16="http://schemas.microsoft.com/office/drawing/2014/main" id="{46FBEEAD-00BF-D433-1A59-8EA84CDE4675}"/>
              </a:ext>
            </a:extLst>
          </p:cNvPr>
          <p:cNvGrpSpPr/>
          <p:nvPr/>
        </p:nvGrpSpPr>
        <p:grpSpPr>
          <a:xfrm>
            <a:off x="6540942" y="1018979"/>
            <a:ext cx="4628240" cy="4752918"/>
            <a:chOff x="2366366" y="1474214"/>
            <a:chExt cx="4628240" cy="4752918"/>
          </a:xfrm>
        </p:grpSpPr>
        <p:sp>
          <p:nvSpPr>
            <p:cNvPr id="18" name="角丸四角形 17">
              <a:extLst>
                <a:ext uri="{FF2B5EF4-FFF2-40B4-BE49-F238E27FC236}">
                  <a16:creationId xmlns:a16="http://schemas.microsoft.com/office/drawing/2014/main" id="{6D7BEE6C-8E33-9E61-FE6F-8916D5525196}"/>
                </a:ext>
              </a:extLst>
            </p:cNvPr>
            <p:cNvSpPr/>
            <p:nvPr/>
          </p:nvSpPr>
          <p:spPr>
            <a:xfrm>
              <a:off x="2366366" y="1477097"/>
              <a:ext cx="2271617" cy="4750035"/>
            </a:xfrm>
            <a:prstGeom prst="roundRect">
              <a:avLst>
                <a:gd name="adj" fmla="val 474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 name="角丸四角形 13">
              <a:extLst>
                <a:ext uri="{FF2B5EF4-FFF2-40B4-BE49-F238E27FC236}">
                  <a16:creationId xmlns:a16="http://schemas.microsoft.com/office/drawing/2014/main" id="{AF00E304-F561-5A14-DC4E-657ABA706D61}"/>
                </a:ext>
              </a:extLst>
            </p:cNvPr>
            <p:cNvSpPr/>
            <p:nvPr/>
          </p:nvSpPr>
          <p:spPr>
            <a:xfrm>
              <a:off x="4722989" y="1474214"/>
              <a:ext cx="2271617" cy="4750035"/>
            </a:xfrm>
            <a:prstGeom prst="roundRect">
              <a:avLst>
                <a:gd name="adj" fmla="val 474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8219F223-8EED-BE1C-9BB0-C62041A8F9AD}"/>
                </a:ext>
              </a:extLst>
            </p:cNvPr>
            <p:cNvPicPr>
              <a:picLocks noChangeAspect="1"/>
            </p:cNvPicPr>
            <p:nvPr/>
          </p:nvPicPr>
          <p:blipFill>
            <a:blip r:embed="rId2"/>
            <a:stretch>
              <a:fillRect/>
            </a:stretch>
          </p:blipFill>
          <p:spPr>
            <a:xfrm>
              <a:off x="4830097" y="1601015"/>
              <a:ext cx="2057400" cy="4438650"/>
            </a:xfrm>
            <a:prstGeom prst="rect">
              <a:avLst/>
            </a:prstGeom>
          </p:spPr>
        </p:pic>
        <p:pic>
          <p:nvPicPr>
            <p:cNvPr id="13" name="図 12">
              <a:extLst>
                <a:ext uri="{FF2B5EF4-FFF2-40B4-BE49-F238E27FC236}">
                  <a16:creationId xmlns:a16="http://schemas.microsoft.com/office/drawing/2014/main" id="{58C68DE5-63BA-0C5B-940F-24845D1F438F}"/>
                </a:ext>
              </a:extLst>
            </p:cNvPr>
            <p:cNvPicPr>
              <a:picLocks noChangeAspect="1"/>
            </p:cNvPicPr>
            <p:nvPr/>
          </p:nvPicPr>
          <p:blipFill>
            <a:blip r:embed="rId3"/>
            <a:stretch>
              <a:fillRect/>
            </a:stretch>
          </p:blipFill>
          <p:spPr>
            <a:xfrm>
              <a:off x="2483692" y="1601015"/>
              <a:ext cx="2047875" cy="4448175"/>
            </a:xfrm>
            <a:prstGeom prst="rect">
              <a:avLst/>
            </a:prstGeom>
          </p:spPr>
        </p:pic>
      </p:grpSp>
    </p:spTree>
    <p:extLst>
      <p:ext uri="{BB962C8B-B14F-4D97-AF65-F5344CB8AC3E}">
        <p14:creationId xmlns:p14="http://schemas.microsoft.com/office/powerpoint/2010/main" val="1680113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3A6D1-044B-FC9D-0876-DC919B3E72A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448CE71-4A4F-1E7F-FF14-1343CD3B77F1}"/>
              </a:ext>
            </a:extLst>
          </p:cNvPr>
          <p:cNvSpPr>
            <a:spLocks noGrp="1"/>
          </p:cNvSpPr>
          <p:nvPr>
            <p:ph type="title"/>
          </p:nvPr>
        </p:nvSpPr>
        <p:spPr>
          <a:xfrm>
            <a:off x="533996" y="384897"/>
            <a:ext cx="10972800" cy="634082"/>
          </a:xfrm>
        </p:spPr>
        <p:txBody>
          <a:bodyPr>
            <a:normAutofit/>
          </a:bodyPr>
          <a:lstStyle/>
          <a:p>
            <a:r>
              <a:rPr lang="ja-JP" altLang="en-US"/>
              <a:t>パスキーを利用したログイン</a:t>
            </a:r>
          </a:p>
        </p:txBody>
      </p:sp>
      <p:sp>
        <p:nvSpPr>
          <p:cNvPr id="3" name="テキスト プレースホルダー 2">
            <a:extLst>
              <a:ext uri="{FF2B5EF4-FFF2-40B4-BE49-F238E27FC236}">
                <a16:creationId xmlns:a16="http://schemas.microsoft.com/office/drawing/2014/main" id="{7F7F8F42-47E9-5023-B49B-AAB37936054A}"/>
              </a:ext>
            </a:extLst>
          </p:cNvPr>
          <p:cNvSpPr>
            <a:spLocks noGrp="1"/>
          </p:cNvSpPr>
          <p:nvPr>
            <p:ph type="body" idx="1"/>
          </p:nvPr>
        </p:nvSpPr>
        <p:spPr>
          <a:xfrm>
            <a:off x="402151" y="863187"/>
            <a:ext cx="11610090" cy="453012"/>
          </a:xfrm>
        </p:spPr>
        <p:txBody>
          <a:bodyPr>
            <a:normAutofit/>
          </a:bodyPr>
          <a:lstStyle/>
          <a:p>
            <a:pPr marL="50800" indent="0">
              <a:buNone/>
            </a:pPr>
            <a:r>
              <a:rPr kumimoji="1" lang="ja-JP" altLang="en-US" sz="1800" dirty="0"/>
              <a:t>従来方式のパスワードやバックアップコードの他に、最新の方式としてパスキーを利用することもできます。</a:t>
            </a:r>
          </a:p>
        </p:txBody>
      </p:sp>
      <p:sp>
        <p:nvSpPr>
          <p:cNvPr id="5" name="スライド番号プレースホルダー 4">
            <a:extLst>
              <a:ext uri="{FF2B5EF4-FFF2-40B4-BE49-F238E27FC236}">
                <a16:creationId xmlns:a16="http://schemas.microsoft.com/office/drawing/2014/main" id="{A9BD32F8-14C5-B375-4607-C071C4322FB8}"/>
              </a:ext>
            </a:extLst>
          </p:cNvPr>
          <p:cNvSpPr>
            <a:spLocks noGrp="1"/>
          </p:cNvSpPr>
          <p:nvPr>
            <p:ph type="sldNum" idx="12"/>
          </p:nvPr>
        </p:nvSpPr>
        <p:spPr>
          <a:xfrm>
            <a:off x="11069580" y="6606720"/>
            <a:ext cx="1187168" cy="131375"/>
          </a:xfrm>
        </p:spPr>
        <p:txBody>
          <a:bodyPr/>
          <a:lstStyle/>
          <a:p>
            <a:fld id="{00000000-1234-1234-1234-123412341234}" type="slidenum">
              <a:rPr lang="en-US" altLang="ja-JP" smtClean="0"/>
              <a:pPr/>
              <a:t>7</a:t>
            </a:fld>
            <a:endParaRPr lang="ja-JP" altLang="en-US"/>
          </a:p>
        </p:txBody>
      </p:sp>
      <p:sp>
        <p:nvSpPr>
          <p:cNvPr id="21" name="テキスト プレースホルダー 3">
            <a:extLst>
              <a:ext uri="{FF2B5EF4-FFF2-40B4-BE49-F238E27FC236}">
                <a16:creationId xmlns:a16="http://schemas.microsoft.com/office/drawing/2014/main" id="{E79C267F-A879-8549-6AD7-945E289DC4F8}"/>
              </a:ext>
            </a:extLst>
          </p:cNvPr>
          <p:cNvSpPr txBox="1">
            <a:spLocks/>
          </p:cNvSpPr>
          <p:nvPr/>
        </p:nvSpPr>
        <p:spPr>
          <a:xfrm>
            <a:off x="402151" y="1497269"/>
            <a:ext cx="10667429" cy="19814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en-US" altLang="ja-JP" sz="1600"/>
              <a:t>【</a:t>
            </a:r>
            <a:r>
              <a:rPr kumimoji="1" lang="ja-JP" altLang="en-US" sz="1600"/>
              <a:t>パスキーとは？</a:t>
            </a:r>
            <a:r>
              <a:rPr kumimoji="1" lang="en-US" altLang="ja-JP" sz="1600"/>
              <a:t>】</a:t>
            </a:r>
          </a:p>
          <a:p>
            <a:pPr marL="50800" indent="0">
              <a:buFont typeface="Arial"/>
              <a:buNone/>
            </a:pPr>
            <a:r>
              <a:rPr kumimoji="1" lang="ja-JP" altLang="en-US" sz="1600"/>
              <a:t>パスキーはパスワードに代わるもので、パスワードより簡単かつ安全です。</a:t>
            </a:r>
          </a:p>
          <a:p>
            <a:pPr marL="50800" indent="0">
              <a:buFont typeface="Arial"/>
              <a:buNone/>
            </a:pPr>
            <a:r>
              <a:rPr kumimoji="1" lang="ja-JP" altLang="en-US" sz="1600"/>
              <a:t>パスキーは覚える必要も入力する必要もないので、ログイン操作が非常に簡単になります。</a:t>
            </a:r>
          </a:p>
          <a:p>
            <a:pPr marL="50800" indent="0">
              <a:buFont typeface="Arial"/>
              <a:buNone/>
            </a:pPr>
            <a:r>
              <a:rPr kumimoji="1" lang="ja-JP" altLang="en-US" sz="1600"/>
              <a:t>指紋認証や顔認証のみで、デバイスだけでなく、アプリやサービスにもログインできます。</a:t>
            </a:r>
          </a:p>
          <a:p>
            <a:pPr marL="50800" indent="0">
              <a:buFont typeface="Arial"/>
              <a:buNone/>
            </a:pPr>
            <a:r>
              <a:rPr kumimoji="1" lang="ja-JP" altLang="en-US" sz="1600"/>
              <a:t>スマートフォンを認証のためのデバイスとして使用し、</a:t>
            </a:r>
            <a:r>
              <a:rPr kumimoji="1" lang="en-US" altLang="ja-JP" sz="1600"/>
              <a:t>PC</a:t>
            </a:r>
            <a:r>
              <a:rPr kumimoji="1" lang="ja-JP" altLang="en-US" sz="1600"/>
              <a:t>デバイス上のアプリにログインすることも可能です。</a:t>
            </a:r>
            <a:endParaRPr kumimoji="1" lang="en-US" altLang="ja-JP" sz="1600"/>
          </a:p>
          <a:p>
            <a:pPr marL="50800" indent="0">
              <a:buFont typeface="Arial"/>
              <a:buNone/>
            </a:pPr>
            <a:endParaRPr kumimoji="1" lang="en-US" altLang="ja-JP" sz="1600"/>
          </a:p>
          <a:p>
            <a:pPr marL="50800" indent="0">
              <a:buFont typeface="Arial"/>
              <a:buNone/>
            </a:pPr>
            <a:endParaRPr kumimoji="1" lang="en-US" altLang="ja-JP" sz="1600"/>
          </a:p>
          <a:p>
            <a:pPr marL="50800" indent="0">
              <a:buFont typeface="Arial"/>
              <a:buNone/>
            </a:pPr>
            <a:r>
              <a:rPr kumimoji="1" lang="ja-JP" altLang="en-US" sz="1600"/>
              <a:t>パスキーを利用するには、事前に </a:t>
            </a:r>
            <a:r>
              <a:rPr kumimoji="1" lang="en-US" altLang="ja-JP" sz="1600"/>
              <a:t>OS</a:t>
            </a:r>
            <a:r>
              <a:rPr kumimoji="1" lang="ja-JP" altLang="en-US" sz="1600"/>
              <a:t>（オペレーティングシステム）の設定で有効化が必要となります。</a:t>
            </a:r>
            <a:endParaRPr kumimoji="1" lang="en-US" altLang="ja-JP" sz="1600"/>
          </a:p>
          <a:p>
            <a:pPr marL="50800" indent="0">
              <a:buFont typeface="Arial"/>
              <a:buNone/>
            </a:pPr>
            <a:r>
              <a:rPr kumimoji="1" lang="ja-JP" altLang="en-US" sz="1600"/>
              <a:t>詳しくは</a:t>
            </a:r>
            <a:r>
              <a:rPr kumimoji="1" lang="en-US" altLang="ja-JP" sz="1600"/>
              <a:t>Web</a:t>
            </a:r>
            <a:r>
              <a:rPr kumimoji="1" lang="ja-JP" altLang="en-US" sz="1600"/>
              <a:t>マニュアルをご確認ください。</a:t>
            </a:r>
            <a:endParaRPr kumimoji="1" lang="en-US" altLang="ja-JP" sz="1600"/>
          </a:p>
          <a:p>
            <a:pPr marL="50800" indent="0">
              <a:buNone/>
            </a:pPr>
            <a:r>
              <a:rPr kumimoji="1" lang="en-US" altLang="ja-JP" sz="1600">
                <a:hlinkClick r:id="rId2"/>
              </a:rPr>
              <a:t>https://pca.jp/area_support/manual/pcaid/01_introduction/introduction_06.html</a:t>
            </a:r>
            <a:endParaRPr kumimoji="1" lang="en-US" altLang="ja-JP" sz="1600"/>
          </a:p>
        </p:txBody>
      </p:sp>
    </p:spTree>
    <p:extLst>
      <p:ext uri="{BB962C8B-B14F-4D97-AF65-F5344CB8AC3E}">
        <p14:creationId xmlns:p14="http://schemas.microsoft.com/office/powerpoint/2010/main" val="2336481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23"/>
          <p:cNvSpPr/>
          <p:nvPr/>
        </p:nvSpPr>
        <p:spPr>
          <a:xfrm>
            <a:off x="7596306" y="1564599"/>
            <a:ext cx="2271617" cy="4750035"/>
          </a:xfrm>
          <a:prstGeom prst="roundRect">
            <a:avLst>
              <a:gd name="adj" fmla="val 474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33996" y="384897"/>
            <a:ext cx="10972800" cy="634082"/>
          </a:xfrm>
        </p:spPr>
        <p:txBody>
          <a:bodyPr>
            <a:normAutofit/>
          </a:bodyPr>
          <a:lstStyle/>
          <a:p>
            <a:r>
              <a:rPr kumimoji="1" lang="ja-JP" altLang="en-US"/>
              <a:t>受取同意処理</a:t>
            </a:r>
          </a:p>
        </p:txBody>
      </p:sp>
      <p:sp>
        <p:nvSpPr>
          <p:cNvPr id="3" name="テキスト プレースホルダー 2"/>
          <p:cNvSpPr>
            <a:spLocks noGrp="1"/>
          </p:cNvSpPr>
          <p:nvPr>
            <p:ph type="body" idx="1"/>
          </p:nvPr>
        </p:nvSpPr>
        <p:spPr>
          <a:xfrm>
            <a:off x="402151" y="863187"/>
            <a:ext cx="11610090" cy="972798"/>
          </a:xfrm>
        </p:spPr>
        <p:txBody>
          <a:bodyPr>
            <a:normAutofit/>
          </a:bodyPr>
          <a:lstStyle/>
          <a:p>
            <a:pPr marL="50800" indent="0">
              <a:buNone/>
            </a:pPr>
            <a:r>
              <a:rPr kumimoji="1" lang="ja-JP" altLang="en-US" sz="1800"/>
              <a:t>「</a:t>
            </a:r>
            <a:r>
              <a:rPr kumimoji="1" lang="en-US" altLang="ja-JP" sz="1800"/>
              <a:t>PCA</a:t>
            </a:r>
            <a:r>
              <a:rPr kumimoji="1" lang="ja-JP" altLang="en-US" sz="1800"/>
              <a:t> </a:t>
            </a:r>
            <a:r>
              <a:rPr kumimoji="1" lang="en-US" altLang="ja-JP" sz="1800"/>
              <a:t>Hub</a:t>
            </a:r>
            <a:r>
              <a:rPr kumimoji="1" lang="ja-JP" altLang="en-US" sz="1800"/>
              <a:t> 給与明細」上で受取る書類に関して、所得税法上、従業員の同意が必要となります。</a:t>
            </a:r>
          </a:p>
        </p:txBody>
      </p:sp>
      <p:sp>
        <p:nvSpPr>
          <p:cNvPr id="5" name="スライド番号プレースホルダー 4"/>
          <p:cNvSpPr>
            <a:spLocks noGrp="1"/>
          </p:cNvSpPr>
          <p:nvPr>
            <p:ph type="sldNum" idx="12"/>
          </p:nvPr>
        </p:nvSpPr>
        <p:spPr>
          <a:xfrm>
            <a:off x="10810198" y="6732064"/>
            <a:ext cx="1187168" cy="131375"/>
          </a:xfrm>
        </p:spPr>
        <p:txBody>
          <a:bodyPr/>
          <a:lstStyle/>
          <a:p>
            <a:fld id="{00000000-1234-1234-1234-123412341234}" type="slidenum">
              <a:rPr lang="en-US" altLang="ja-JP" smtClean="0"/>
              <a:pPr/>
              <a:t>8</a:t>
            </a:fld>
            <a:endParaRPr lang="ja-JP" altLang="en-US"/>
          </a:p>
        </p:txBody>
      </p:sp>
      <p:sp>
        <p:nvSpPr>
          <p:cNvPr id="11" name="角丸四角形 10"/>
          <p:cNvSpPr/>
          <p:nvPr/>
        </p:nvSpPr>
        <p:spPr>
          <a:xfrm>
            <a:off x="2534752" y="1573519"/>
            <a:ext cx="2271617" cy="4750035"/>
          </a:xfrm>
          <a:prstGeom prst="roundRect">
            <a:avLst>
              <a:gd name="adj" fmla="val 474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テキスト プレースホルダー 3"/>
          <p:cNvSpPr>
            <a:spLocks noGrp="1"/>
          </p:cNvSpPr>
          <p:nvPr>
            <p:ph type="body" idx="2"/>
          </p:nvPr>
        </p:nvSpPr>
        <p:spPr>
          <a:xfrm>
            <a:off x="288409" y="1590452"/>
            <a:ext cx="2047369" cy="3438748"/>
          </a:xfrm>
        </p:spPr>
        <p:txBody>
          <a:bodyPr>
            <a:normAutofit fontScale="92500" lnSpcReduction="10000"/>
          </a:bodyPr>
          <a:lstStyle/>
          <a:p>
            <a:pPr marL="50800" indent="0">
              <a:buNone/>
            </a:pPr>
            <a:r>
              <a:rPr kumimoji="1" lang="ja-JP" altLang="en-US" sz="1600"/>
              <a:t>①「</a:t>
            </a:r>
            <a:r>
              <a:rPr kumimoji="1" lang="en-US" altLang="ja-JP" sz="1600"/>
              <a:t>PCA</a:t>
            </a:r>
            <a:r>
              <a:rPr kumimoji="1" lang="ja-JP" altLang="en-US" sz="1600"/>
              <a:t> </a:t>
            </a:r>
            <a:r>
              <a:rPr kumimoji="1" lang="en-US" altLang="ja-JP" sz="1600"/>
              <a:t>Hub</a:t>
            </a:r>
            <a:r>
              <a:rPr kumimoji="1" lang="ja-JP" altLang="en-US" sz="1600"/>
              <a:t>」シリーズの同意に対し、</a:t>
            </a:r>
            <a:endParaRPr kumimoji="1" lang="en-US" altLang="ja-JP" sz="1600"/>
          </a:p>
          <a:p>
            <a:pPr marL="50800" indent="0">
              <a:buNone/>
            </a:pPr>
            <a:r>
              <a:rPr kumimoji="1" lang="ja-JP" altLang="en-US" sz="1600"/>
              <a:t>「利用規約</a:t>
            </a:r>
            <a:r>
              <a:rPr kumimoji="1" lang="en-US" altLang="ja-JP" sz="1600"/>
              <a:t>※</a:t>
            </a:r>
            <a:r>
              <a:rPr kumimoji="1" lang="ja-JP" altLang="en-US" sz="1600"/>
              <a:t>」・「プライバシーポリシー</a:t>
            </a:r>
            <a:r>
              <a:rPr kumimoji="1" lang="en-US" altLang="ja-JP" sz="1600"/>
              <a:t>※</a:t>
            </a:r>
            <a:r>
              <a:rPr kumimoji="1" lang="ja-JP" altLang="en-US" sz="1600"/>
              <a:t>」を確認の上、それぞれをタップし、「✔」を</a:t>
            </a:r>
            <a:endParaRPr kumimoji="1" lang="en-US" altLang="ja-JP" sz="1600"/>
          </a:p>
          <a:p>
            <a:pPr marL="50800" indent="0">
              <a:buNone/>
            </a:pPr>
            <a:r>
              <a:rPr kumimoji="1" lang="ja-JP" altLang="en-US" sz="1600"/>
              <a:t>入れ、「同意する」を押してください。</a:t>
            </a:r>
            <a:endParaRPr lang="en-US" altLang="ja-JP" sz="1600"/>
          </a:p>
          <a:p>
            <a:pPr marL="50800" indent="0">
              <a:buNone/>
            </a:pPr>
            <a:endParaRPr kumimoji="1" lang="en-US" altLang="ja-JP" sz="1600"/>
          </a:p>
          <a:p>
            <a:pPr marL="50800" indent="0">
              <a:buNone/>
            </a:pPr>
            <a:r>
              <a:rPr kumimoji="1" lang="en-US" altLang="ja-JP" sz="1600"/>
              <a:t>※</a:t>
            </a:r>
            <a:r>
              <a:rPr kumimoji="1" lang="ja-JP" altLang="en-US" sz="1600"/>
              <a:t>それぞれの青文字をタップすると画面遷移し、内容が確認できます。</a:t>
            </a:r>
            <a:endParaRPr kumimoji="1" lang="en-US" altLang="ja-JP" sz="1600"/>
          </a:p>
          <a:p>
            <a:pPr marL="50800" indent="0">
              <a:buNone/>
            </a:pPr>
            <a:endParaRPr kumimoji="1" lang="ja-JP" altLang="en-US" sz="1600"/>
          </a:p>
        </p:txBody>
      </p:sp>
      <p:sp>
        <p:nvSpPr>
          <p:cNvPr id="14" name="テキスト プレースホルダー 3"/>
          <p:cNvSpPr txBox="1">
            <a:spLocks/>
          </p:cNvSpPr>
          <p:nvPr/>
        </p:nvSpPr>
        <p:spPr>
          <a:xfrm>
            <a:off x="5319726" y="1573518"/>
            <a:ext cx="2272210" cy="449708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ja-JP" altLang="en-US" sz="1600"/>
              <a:t>②こちらは「</a:t>
            </a:r>
            <a:r>
              <a:rPr kumimoji="1" lang="en-US" altLang="ja-JP" sz="1600"/>
              <a:t>PCA</a:t>
            </a:r>
            <a:r>
              <a:rPr kumimoji="1" lang="ja-JP" altLang="en-US" sz="1600"/>
              <a:t> </a:t>
            </a:r>
            <a:r>
              <a:rPr kumimoji="1" lang="en-US" altLang="ja-JP" sz="1600"/>
              <a:t>Hub</a:t>
            </a:r>
            <a:r>
              <a:rPr kumimoji="1" lang="ja-JP" altLang="en-US" sz="1600"/>
              <a:t> 給与明細」における各種明細資料の電子受領の同意となります。</a:t>
            </a:r>
            <a:endParaRPr kumimoji="1" lang="en-US" altLang="ja-JP" sz="1600"/>
          </a:p>
          <a:p>
            <a:pPr marL="50800" indent="0">
              <a:buFont typeface="Arial"/>
              <a:buNone/>
            </a:pPr>
            <a:endParaRPr kumimoji="1" lang="en-US" altLang="ja-JP" sz="1600"/>
          </a:p>
          <a:p>
            <a:pPr marL="50800" indent="0">
              <a:buNone/>
            </a:pPr>
            <a:r>
              <a:rPr kumimoji="1" lang="ja-JP" altLang="en-US" sz="1600"/>
              <a:t>同意する場合は「同意事項を確認しました」をタップし「✔」を</a:t>
            </a:r>
            <a:endParaRPr kumimoji="1" lang="en-US" altLang="ja-JP" sz="1600"/>
          </a:p>
          <a:p>
            <a:pPr marL="50800" indent="0">
              <a:buNone/>
            </a:pPr>
            <a:r>
              <a:rPr kumimoji="1" lang="ja-JP" altLang="en-US" sz="1600"/>
              <a:t>入れ、「同意する」を押してください。</a:t>
            </a:r>
            <a:endParaRPr kumimoji="1" lang="en-US" altLang="ja-JP" sz="1600"/>
          </a:p>
          <a:p>
            <a:pPr marL="50800" indent="0">
              <a:buFont typeface="Arial"/>
              <a:buNone/>
            </a:pPr>
            <a:endParaRPr kumimoji="1" lang="en-US" altLang="ja-JP" sz="1600"/>
          </a:p>
          <a:p>
            <a:pPr marL="50800" indent="0">
              <a:buFont typeface="Arial"/>
              <a:buNone/>
            </a:pPr>
            <a:endParaRPr kumimoji="1" lang="en-US" altLang="ja-JP" sz="1600"/>
          </a:p>
          <a:p>
            <a:pPr marL="50800" indent="0">
              <a:buFont typeface="Arial"/>
              <a:buNone/>
            </a:pPr>
            <a:r>
              <a:rPr kumimoji="1" lang="ja-JP" altLang="en-US" sz="1600"/>
              <a:t>同意をしない場合は、各種明細資料の受け取りができません。</a:t>
            </a:r>
          </a:p>
        </p:txBody>
      </p:sp>
      <p:pic>
        <p:nvPicPr>
          <p:cNvPr id="6" name="図 5">
            <a:extLst>
              <a:ext uri="{FF2B5EF4-FFF2-40B4-BE49-F238E27FC236}">
                <a16:creationId xmlns:a16="http://schemas.microsoft.com/office/drawing/2014/main" id="{0550435E-4B8A-690D-3249-DA3DEF37A886}"/>
              </a:ext>
            </a:extLst>
          </p:cNvPr>
          <p:cNvPicPr>
            <a:picLocks noChangeAspect="1"/>
          </p:cNvPicPr>
          <p:nvPr/>
        </p:nvPicPr>
        <p:blipFill>
          <a:blip r:embed="rId2"/>
          <a:stretch>
            <a:fillRect/>
          </a:stretch>
        </p:blipFill>
        <p:spPr>
          <a:xfrm>
            <a:off x="2641860" y="1715528"/>
            <a:ext cx="2057400" cy="4448175"/>
          </a:xfrm>
          <a:prstGeom prst="rect">
            <a:avLst/>
          </a:prstGeom>
        </p:spPr>
      </p:pic>
      <p:pic>
        <p:nvPicPr>
          <p:cNvPr id="8" name="図 7">
            <a:extLst>
              <a:ext uri="{FF2B5EF4-FFF2-40B4-BE49-F238E27FC236}">
                <a16:creationId xmlns:a16="http://schemas.microsoft.com/office/drawing/2014/main" id="{9B4ABD50-4E9A-9B85-B446-713E59AB1C1B}"/>
              </a:ext>
            </a:extLst>
          </p:cNvPr>
          <p:cNvPicPr>
            <a:picLocks noChangeAspect="1"/>
          </p:cNvPicPr>
          <p:nvPr/>
        </p:nvPicPr>
        <p:blipFill>
          <a:blip r:embed="rId3"/>
          <a:stretch>
            <a:fillRect/>
          </a:stretch>
        </p:blipFill>
        <p:spPr>
          <a:xfrm>
            <a:off x="7705678" y="1706678"/>
            <a:ext cx="2047875" cy="4419600"/>
          </a:xfrm>
          <a:prstGeom prst="rect">
            <a:avLst/>
          </a:prstGeom>
        </p:spPr>
      </p:pic>
    </p:spTree>
    <p:extLst>
      <p:ext uri="{BB962C8B-B14F-4D97-AF65-F5344CB8AC3E}">
        <p14:creationId xmlns:p14="http://schemas.microsoft.com/office/powerpoint/2010/main" val="4205800567"/>
      </p:ext>
    </p:extLst>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3830</Words>
  <Application>Microsoft Office PowerPoint</Application>
  <PresentationFormat>ワイド画面</PresentationFormat>
  <Paragraphs>307</Paragraphs>
  <Slides>25</Slides>
  <Notes>11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25</vt:i4>
      </vt:variant>
    </vt:vector>
  </HeadingPairs>
  <TitlesOfParts>
    <vt:vector size="34" baseType="lpstr">
      <vt:lpstr>Roboto</vt:lpstr>
      <vt:lpstr>Meiryo UI</vt:lpstr>
      <vt:lpstr>Segoe UI</vt:lpstr>
      <vt:lpstr>Meiryo</vt:lpstr>
      <vt:lpstr>Calibri</vt:lpstr>
      <vt:lpstr>Arial</vt:lpstr>
      <vt:lpstr>Meiryo</vt:lpstr>
      <vt:lpstr>Noto Sans JP</vt:lpstr>
      <vt:lpstr>Office ​​テーマ</vt:lpstr>
      <vt:lpstr>PowerPoint プレゼンテーション</vt:lpstr>
      <vt:lpstr>PowerPoint プレゼンテーション</vt:lpstr>
      <vt:lpstr>PowerPoint プレゼンテーション</vt:lpstr>
      <vt:lpstr>メールへの通知</vt:lpstr>
      <vt:lpstr>パスワード設定</vt:lpstr>
      <vt:lpstr>アカウント設定の完了</vt:lpstr>
      <vt:lpstr>ログイン処理</vt:lpstr>
      <vt:lpstr>パスキーを利用したログイン</vt:lpstr>
      <vt:lpstr>受取同意処理</vt:lpstr>
      <vt:lpstr>【参考】同意の必要性</vt:lpstr>
      <vt:lpstr>明細の確認</vt:lpstr>
      <vt:lpstr>ポータル画面</vt:lpstr>
      <vt:lpstr>配信する書類</vt:lpstr>
      <vt:lpstr>よくある質問（1/2）</vt:lpstr>
      <vt:lpstr>よくある質問（2/2）</vt:lpstr>
      <vt:lpstr>PowerPoint プレゼンテーション</vt:lpstr>
      <vt:lpstr>特別徴収税額通知について</vt:lpstr>
      <vt:lpstr>特徴通知電子化後の業務フロー　全体像</vt:lpstr>
      <vt:lpstr>納税義務者用データの通知</vt:lpstr>
      <vt:lpstr>納税義務者用データの展開</vt:lpstr>
      <vt:lpstr>納税義務者用データのパスワード取得</vt:lpstr>
      <vt:lpstr>納税義務者用データの参照</vt:lpstr>
      <vt:lpstr>納税義務者用データの内容</vt:lpstr>
      <vt:lpstr>【参考】個人住民税の特別徴収税額通知の電子化について</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酒井 裕美</cp:lastModifiedBy>
  <cp:revision>9</cp:revision>
  <dcterms:created xsi:type="dcterms:W3CDTF">2019-01-21T12:05:50Z</dcterms:created>
  <dcterms:modified xsi:type="dcterms:W3CDTF">2025-09-09T07:06:58Z</dcterms:modified>
</cp:coreProperties>
</file>