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11"/>
  </p:notesMasterIdLst>
  <p:sldIdLst>
    <p:sldId id="297" r:id="rId2"/>
    <p:sldId id="305" r:id="rId3"/>
    <p:sldId id="286" r:id="rId4"/>
    <p:sldId id="293" r:id="rId5"/>
    <p:sldId id="294" r:id="rId6"/>
    <p:sldId id="295" r:id="rId7"/>
    <p:sldId id="303" r:id="rId8"/>
    <p:sldId id="300" r:id="rId9"/>
    <p:sldId id="304" r:id="rId10"/>
  </p:sldIdLst>
  <p:sldSz cx="12192000" cy="6858000"/>
  <p:notesSz cx="6735763" cy="9866313"/>
  <p:embeddedFontLst>
    <p:embeddedFont>
      <p:font typeface="Meiryo UI" panose="020B0604030504040204" pitchFamily="50" charset="-128"/>
      <p:regular r:id="rId12"/>
      <p:bold r:id="rId13"/>
      <p:italic r:id="rId14"/>
      <p:boldItalic r:id="rId15"/>
    </p:embeddedFont>
    <p:embeddedFont>
      <p:font typeface="Noto Sans JP" panose="020B0200000000000000" pitchFamily="50" charset="-128"/>
      <p:regular r:id="rId16"/>
      <p:bold r:id="rId17"/>
    </p:embeddedFont>
    <p:embeddedFont>
      <p:font typeface="Roboto" panose="02000000000000000000" pitchFamily="2" charset="0"/>
      <p:regular r:id="rId18"/>
      <p:bold r:id="rId19"/>
      <p:italic r:id="rId20"/>
      <p:boldItalic r:id="rId21"/>
    </p:embeddedFont>
    <p:embeddedFont>
      <p:font typeface="メイリオ" panose="020B0604030504040204" pitchFamily="50" charset="-128"/>
      <p:regular r:id="rId22"/>
      <p:bold r:id="rId23"/>
      <p:italic r:id="rId24"/>
      <p:boldItalic r:id="rId25"/>
    </p:embeddedFont>
    <p:embeddedFont>
      <p:font typeface="メイリオ" panose="020B0604030504040204" pitchFamily="50" charset="-128"/>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jLuBH3cdrttKC/1d9WrzbHC2J+K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C4CA68-08FF-92EC-D189-ED59C83E800C}" name="堀切 有美" initials="堀有" userId="S::horikiri-a@pca.co.jp::8f902cd3-8a0c-4cd9-b368-15f6a3df2215" providerId="AD"/>
  <p188:author id="{4CEEE37C-98AC-0380-99C5-B93A66BDFAAA}" name="酒井 裕美" initials="裕酒" userId="S::y-sakai@pca.co.jp::422d293b-ed6f-4cd0-9ecf-1a887f107dc4" providerId="AD"/>
  <p188:author id="{E29E64D0-DE3D-8369-220B-28050798C9E3}" name="sato_n" initials="s" userId="S::sato_n@works-hi.co.jp::a8be7f8e-2666-444c-819b-3ba25264d71e" providerId="AD"/>
  <p188:author id="{461103DB-01CE-2B96-2587-140A7FEC281D}" name="田邨 公伸" initials="田公" userId="S::ytamura@pca.co.jp::22894d8a-ee0f-4717-beae-7ee459167ce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F4F6F8"/>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7" autoAdjust="0"/>
    <p:restoredTop sz="92606" autoAdjust="0"/>
  </p:normalViewPr>
  <p:slideViewPr>
    <p:cSldViewPr snapToGrid="0">
      <p:cViewPr varScale="1">
        <p:scale>
          <a:sx n="99" d="100"/>
          <a:sy n="99" d="100"/>
        </p:scale>
        <p:origin x="121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63"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66"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6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18830" cy="493316"/>
          </a:xfrm>
          <a:prstGeom prst="rect">
            <a:avLst/>
          </a:prstGeom>
          <a:noFill/>
          <a:ln>
            <a:noFill/>
          </a:ln>
        </p:spPr>
        <p:txBody>
          <a:bodyPr spcFirstLastPara="1" wrap="square" lIns="90900" tIns="45450" rIns="90900" bIns="454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5375" y="0"/>
            <a:ext cx="2918830" cy="493316"/>
          </a:xfrm>
          <a:prstGeom prst="rect">
            <a:avLst/>
          </a:prstGeom>
          <a:noFill/>
          <a:ln>
            <a:noFill/>
          </a:ln>
        </p:spPr>
        <p:txBody>
          <a:bodyPr spcFirstLastPara="1" wrap="square" lIns="90900" tIns="45450" rIns="90900" bIns="454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686499"/>
            <a:ext cx="5388610" cy="4439841"/>
          </a:xfrm>
          <a:prstGeom prst="rect">
            <a:avLst/>
          </a:prstGeom>
          <a:noFill/>
          <a:ln>
            <a:noFill/>
          </a:ln>
        </p:spPr>
        <p:txBody>
          <a:bodyPr spcFirstLastPara="1" wrap="square" lIns="90900" tIns="45450" rIns="90900" bIns="454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371285"/>
            <a:ext cx="2918830" cy="493316"/>
          </a:xfrm>
          <a:prstGeom prst="rect">
            <a:avLst/>
          </a:prstGeom>
          <a:noFill/>
          <a:ln>
            <a:noFill/>
          </a:ln>
        </p:spPr>
        <p:txBody>
          <a:bodyPr spcFirstLastPara="1" wrap="square" lIns="90900" tIns="45450" rIns="90900" bIns="454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5375" y="9371285"/>
            <a:ext cx="2918830" cy="493316"/>
          </a:xfrm>
          <a:prstGeom prst="rect">
            <a:avLst/>
          </a:prstGeom>
          <a:noFill/>
          <a:ln>
            <a:noFill/>
          </a:ln>
        </p:spPr>
        <p:txBody>
          <a:bodyPr spcFirstLastPara="1" wrap="square" lIns="90900" tIns="45450" rIns="90900" bIns="454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1" lang="en-US" altLang="ja-JP" sz="1200" b="1" dirty="0">
                <a:solidFill>
                  <a:srgbClr val="FF0000"/>
                </a:solidFill>
                <a:latin typeface="Meiryo UI" panose="020B0604030504040204" pitchFamily="50" charset="-128"/>
                <a:ea typeface="Meiryo UI" panose="020B0604030504040204" pitchFamily="50" charset="-128"/>
              </a:rPr>
              <a:t>※</a:t>
            </a:r>
            <a:r>
              <a:rPr kumimoji="1" lang="ja-JP" altLang="en-US" sz="1200" b="1" dirty="0">
                <a:solidFill>
                  <a:srgbClr val="FF0000"/>
                </a:solidFill>
                <a:latin typeface="Meiryo UI" panose="020B0604030504040204" pitchFamily="50" charset="-128"/>
                <a:ea typeface="Meiryo UI" panose="020B0604030504040204" pitchFamily="50" charset="-128"/>
              </a:rPr>
              <a:t>本資料は</a:t>
            </a:r>
            <a:r>
              <a:rPr kumimoji="1" lang="en-US" altLang="ja-JP" sz="1200" b="1" dirty="0">
                <a:solidFill>
                  <a:srgbClr val="FF0000"/>
                </a:solidFill>
                <a:latin typeface="Meiryo UI" panose="020B0604030504040204" pitchFamily="50" charset="-128"/>
                <a:ea typeface="Meiryo UI" panose="020B0604030504040204" pitchFamily="50" charset="-128"/>
              </a:rPr>
              <a:t>『PCA</a:t>
            </a:r>
            <a:r>
              <a:rPr kumimoji="1" lang="ja-JP" altLang="en-US" sz="1200" b="1" dirty="0">
                <a:solidFill>
                  <a:srgbClr val="FF0000"/>
                </a:solidFill>
                <a:latin typeface="Meiryo UI" panose="020B0604030504040204" pitchFamily="50" charset="-128"/>
                <a:ea typeface="Meiryo UI" panose="020B0604030504040204" pitchFamily="50" charset="-128"/>
              </a:rPr>
              <a:t> </a:t>
            </a:r>
            <a:r>
              <a:rPr kumimoji="1" lang="en-US" altLang="ja-JP" sz="1200" b="1" dirty="0">
                <a:solidFill>
                  <a:srgbClr val="FF0000"/>
                </a:solidFill>
                <a:latin typeface="Meiryo UI" panose="020B0604030504040204" pitchFamily="50" charset="-128"/>
                <a:ea typeface="Meiryo UI" panose="020B0604030504040204" pitchFamily="50" charset="-128"/>
              </a:rPr>
              <a:t>Hub</a:t>
            </a:r>
            <a:r>
              <a:rPr kumimoji="1" lang="ja-JP" altLang="en-US" sz="1200" b="1" dirty="0">
                <a:solidFill>
                  <a:srgbClr val="FF0000"/>
                </a:solidFill>
                <a:latin typeface="Meiryo UI" panose="020B0604030504040204" pitchFamily="50" charset="-128"/>
                <a:ea typeface="Meiryo UI" panose="020B0604030504040204" pitchFamily="50" charset="-128"/>
              </a:rPr>
              <a:t> 給与明細</a:t>
            </a:r>
            <a:r>
              <a:rPr kumimoji="1" lang="en-US" altLang="ja-JP" sz="1200" b="1" dirty="0">
                <a:solidFill>
                  <a:srgbClr val="FF0000"/>
                </a:solidFill>
                <a:latin typeface="Meiryo UI" panose="020B0604030504040204" pitchFamily="50" charset="-128"/>
                <a:ea typeface="Meiryo UI" panose="020B0604030504040204" pitchFamily="50" charset="-128"/>
              </a:rPr>
              <a:t>』</a:t>
            </a:r>
            <a:r>
              <a:rPr kumimoji="1" lang="ja-JP" altLang="en-US" sz="1200" b="1" dirty="0">
                <a:solidFill>
                  <a:srgbClr val="FF0000"/>
                </a:solidFill>
                <a:latin typeface="Meiryo UI" panose="020B0604030504040204" pitchFamily="50" charset="-128"/>
                <a:ea typeface="Meiryo UI" panose="020B0604030504040204" pitchFamily="50" charset="-128"/>
              </a:rPr>
              <a:t>において特別徴収税額通知を配信している場合にご利用ください。</a:t>
            </a:r>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Calibri"/>
                <a:ea typeface="Calibri"/>
                <a:cs typeface="Calibri"/>
                <a:sym typeface="Calibri"/>
              </a:rPr>
              <a:t>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924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a:extLst>
            <a:ext uri="{FF2B5EF4-FFF2-40B4-BE49-F238E27FC236}">
              <a16:creationId xmlns:a16="http://schemas.microsoft.com/office/drawing/2014/main" id="{BE14180B-6CAA-A52A-6163-C3439C64353A}"/>
            </a:ext>
          </a:extLst>
        </p:cNvPr>
        <p:cNvGrpSpPr/>
        <p:nvPr/>
      </p:nvGrpSpPr>
      <p:grpSpPr>
        <a:xfrm>
          <a:off x="0" y="0"/>
          <a:ext cx="0" cy="0"/>
          <a:chOff x="0" y="0"/>
          <a:chExt cx="0" cy="0"/>
        </a:xfrm>
      </p:grpSpPr>
      <p:sp>
        <p:nvSpPr>
          <p:cNvPr id="306" name="Google Shape;306;g25ee6ca055f_0_928:notes">
            <a:extLst>
              <a:ext uri="{FF2B5EF4-FFF2-40B4-BE49-F238E27FC236}">
                <a16:creationId xmlns:a16="http://schemas.microsoft.com/office/drawing/2014/main" id="{7B519434-52DC-330D-CC50-5CA9A557D8B4}"/>
              </a:ext>
            </a:extLst>
          </p:cNvPr>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5ee6ca055f_0_928:notes">
            <a:extLst>
              <a:ext uri="{FF2B5EF4-FFF2-40B4-BE49-F238E27FC236}">
                <a16:creationId xmlns:a16="http://schemas.microsoft.com/office/drawing/2014/main" id="{DDBB1CF4-2D64-CFEE-6260-7DEB0B0BEBC3}"/>
              </a:ext>
            </a:extLst>
          </p:cNvPr>
          <p:cNvSpPr txBox="1">
            <a:spLocks noGrp="1"/>
          </p:cNvSpPr>
          <p:nvPr>
            <p:ph type="body" idx="1"/>
          </p:nvPr>
        </p:nvSpPr>
        <p:spPr>
          <a:xfrm>
            <a:off x="673577" y="4686499"/>
            <a:ext cx="5388600" cy="4439700"/>
          </a:xfrm>
          <a:prstGeom prst="rect">
            <a:avLst/>
          </a:prstGeom>
        </p:spPr>
        <p:txBody>
          <a:bodyPr spcFirstLastPara="1" wrap="square" lIns="90900" tIns="45450" rIns="90900" bIns="45450" anchor="t" anchorCtr="0">
            <a:noAutofit/>
          </a:bodyPr>
          <a:lstStyle/>
          <a:p>
            <a:pPr marL="0" lvl="0" indent="0" algn="l" rtl="0">
              <a:spcBef>
                <a:spcPts val="0"/>
              </a:spcBef>
              <a:spcAft>
                <a:spcPts val="0"/>
              </a:spcAft>
              <a:buNone/>
            </a:pPr>
            <a:endParaRPr dirty="0"/>
          </a:p>
        </p:txBody>
      </p:sp>
      <p:sp>
        <p:nvSpPr>
          <p:cNvPr id="308" name="Google Shape;308;g25ee6ca055f_0_928:notes">
            <a:extLst>
              <a:ext uri="{FF2B5EF4-FFF2-40B4-BE49-F238E27FC236}">
                <a16:creationId xmlns:a16="http://schemas.microsoft.com/office/drawing/2014/main" id="{550A8139-CA02-BCD1-AE09-B4D915846FDC}"/>
              </a:ext>
            </a:extLst>
          </p:cNvPr>
          <p:cNvSpPr txBox="1">
            <a:spLocks noGrp="1"/>
          </p:cNvSpPr>
          <p:nvPr>
            <p:ph type="sldNum" idx="12"/>
          </p:nvPr>
        </p:nvSpPr>
        <p:spPr>
          <a:xfrm>
            <a:off x="3815375" y="9371285"/>
            <a:ext cx="2918700" cy="493200"/>
          </a:xfrm>
          <a:prstGeom prst="rect">
            <a:avLst/>
          </a:prstGeom>
        </p:spPr>
        <p:txBody>
          <a:bodyPr spcFirstLastPara="1" wrap="square" lIns="90900" tIns="45450" rIns="90900" bIns="454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ltLang="ja-JP"/>
              <a:t>1</a:t>
            </a:fld>
            <a:endParaRPr/>
          </a:p>
        </p:txBody>
      </p:sp>
    </p:spTree>
    <p:extLst>
      <p:ext uri="{BB962C8B-B14F-4D97-AF65-F5344CB8AC3E}">
        <p14:creationId xmlns:p14="http://schemas.microsoft.com/office/powerpoint/2010/main" val="175301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5ee6ca055f_0_928: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5ee6ca055f_0_928:notes"/>
          <p:cNvSpPr txBox="1">
            <a:spLocks noGrp="1"/>
          </p:cNvSpPr>
          <p:nvPr>
            <p:ph type="body" idx="1"/>
          </p:nvPr>
        </p:nvSpPr>
        <p:spPr>
          <a:xfrm>
            <a:off x="673577" y="4686499"/>
            <a:ext cx="5388600" cy="4439700"/>
          </a:xfrm>
          <a:prstGeom prst="rect">
            <a:avLst/>
          </a:prstGeom>
        </p:spPr>
        <p:txBody>
          <a:bodyPr spcFirstLastPara="1" wrap="square" lIns="90900" tIns="45450" rIns="90900" bIns="45450" anchor="t" anchorCtr="0">
            <a:noAutofit/>
          </a:bodyPr>
          <a:lstStyle/>
          <a:p>
            <a:pPr marL="0" lvl="0" indent="0" algn="l" rtl="0">
              <a:spcBef>
                <a:spcPts val="0"/>
              </a:spcBef>
              <a:spcAft>
                <a:spcPts val="0"/>
              </a:spcAft>
              <a:buNone/>
            </a:pPr>
            <a:endParaRPr dirty="0"/>
          </a:p>
        </p:txBody>
      </p:sp>
      <p:sp>
        <p:nvSpPr>
          <p:cNvPr id="308" name="Google Shape;308;g25ee6ca055f_0_928:notes"/>
          <p:cNvSpPr txBox="1">
            <a:spLocks noGrp="1"/>
          </p:cNvSpPr>
          <p:nvPr>
            <p:ph type="sldNum" idx="12"/>
          </p:nvPr>
        </p:nvSpPr>
        <p:spPr>
          <a:xfrm>
            <a:off x="3815375" y="9371285"/>
            <a:ext cx="2918700" cy="493200"/>
          </a:xfrm>
          <a:prstGeom prst="rect">
            <a:avLst/>
          </a:prstGeom>
        </p:spPr>
        <p:txBody>
          <a:bodyPr spcFirstLastPara="1" wrap="square" lIns="90900" tIns="45450" rIns="90900" bIns="454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ltLang="ja-JP"/>
              <a:t>2</a:t>
            </a:fld>
            <a:endParaRPr/>
          </a:p>
        </p:txBody>
      </p:sp>
    </p:spTree>
    <p:extLst>
      <p:ext uri="{BB962C8B-B14F-4D97-AF65-F5344CB8AC3E}">
        <p14:creationId xmlns:p14="http://schemas.microsoft.com/office/powerpoint/2010/main" val="631251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5ee6ca055f_0_928: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5ee6ca055f_0_928:notes"/>
          <p:cNvSpPr txBox="1">
            <a:spLocks noGrp="1"/>
          </p:cNvSpPr>
          <p:nvPr>
            <p:ph type="body" idx="1"/>
          </p:nvPr>
        </p:nvSpPr>
        <p:spPr>
          <a:xfrm>
            <a:off x="673577" y="4686499"/>
            <a:ext cx="5388600" cy="4439700"/>
          </a:xfrm>
          <a:prstGeom prst="rect">
            <a:avLst/>
          </a:prstGeom>
        </p:spPr>
        <p:txBody>
          <a:bodyPr spcFirstLastPara="1" wrap="square" lIns="90900" tIns="45450" rIns="90900" bIns="45450" anchor="t" anchorCtr="0">
            <a:noAutofit/>
          </a:bodyPr>
          <a:lstStyle/>
          <a:p>
            <a:pPr marL="0" lvl="0" indent="0" algn="l" rtl="0">
              <a:spcBef>
                <a:spcPts val="0"/>
              </a:spcBef>
              <a:spcAft>
                <a:spcPts val="0"/>
              </a:spcAft>
              <a:buNone/>
            </a:pPr>
            <a:endParaRPr dirty="0"/>
          </a:p>
        </p:txBody>
      </p:sp>
      <p:sp>
        <p:nvSpPr>
          <p:cNvPr id="308" name="Google Shape;308;g25ee6ca055f_0_928:notes"/>
          <p:cNvSpPr txBox="1">
            <a:spLocks noGrp="1"/>
          </p:cNvSpPr>
          <p:nvPr>
            <p:ph type="sldNum" idx="12"/>
          </p:nvPr>
        </p:nvSpPr>
        <p:spPr>
          <a:xfrm>
            <a:off x="3815375" y="9371285"/>
            <a:ext cx="2918700" cy="493200"/>
          </a:xfrm>
          <a:prstGeom prst="rect">
            <a:avLst/>
          </a:prstGeom>
        </p:spPr>
        <p:txBody>
          <a:bodyPr spcFirstLastPara="1" wrap="square" lIns="90900" tIns="45450" rIns="90900" bIns="454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ltLang="ja-JP"/>
              <a:t>3</a:t>
            </a:fld>
            <a:endParaRPr/>
          </a:p>
        </p:txBody>
      </p:sp>
    </p:spTree>
    <p:extLst>
      <p:ext uri="{BB962C8B-B14F-4D97-AF65-F5344CB8AC3E}">
        <p14:creationId xmlns:p14="http://schemas.microsoft.com/office/powerpoint/2010/main" val="2688217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5ee6ca055f_0_928: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5ee6ca055f_0_928:notes"/>
          <p:cNvSpPr txBox="1">
            <a:spLocks noGrp="1"/>
          </p:cNvSpPr>
          <p:nvPr>
            <p:ph type="body" idx="1"/>
          </p:nvPr>
        </p:nvSpPr>
        <p:spPr>
          <a:xfrm>
            <a:off x="673577" y="4686499"/>
            <a:ext cx="5388600" cy="4439700"/>
          </a:xfrm>
          <a:prstGeom prst="rect">
            <a:avLst/>
          </a:prstGeom>
        </p:spPr>
        <p:txBody>
          <a:bodyPr spcFirstLastPara="1" wrap="square" lIns="90900" tIns="45450" rIns="90900" bIns="45450" anchor="t" anchorCtr="0">
            <a:noAutofit/>
          </a:bodyPr>
          <a:lstStyle/>
          <a:p>
            <a:pPr marL="0" lvl="0" indent="0" algn="l" rtl="0">
              <a:spcBef>
                <a:spcPts val="0"/>
              </a:spcBef>
              <a:spcAft>
                <a:spcPts val="0"/>
              </a:spcAft>
              <a:buNone/>
            </a:pPr>
            <a:endParaRPr/>
          </a:p>
        </p:txBody>
      </p:sp>
      <p:sp>
        <p:nvSpPr>
          <p:cNvPr id="308" name="Google Shape;308;g25ee6ca055f_0_928:notes"/>
          <p:cNvSpPr txBox="1">
            <a:spLocks noGrp="1"/>
          </p:cNvSpPr>
          <p:nvPr>
            <p:ph type="sldNum" idx="12"/>
          </p:nvPr>
        </p:nvSpPr>
        <p:spPr>
          <a:xfrm>
            <a:off x="3815375" y="9371285"/>
            <a:ext cx="2918700" cy="493200"/>
          </a:xfrm>
          <a:prstGeom prst="rect">
            <a:avLst/>
          </a:prstGeom>
        </p:spPr>
        <p:txBody>
          <a:bodyPr spcFirstLastPara="1" wrap="square" lIns="90900" tIns="45450" rIns="90900" bIns="454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ltLang="ja-JP"/>
              <a:t>4</a:t>
            </a:fld>
            <a:endParaRPr/>
          </a:p>
        </p:txBody>
      </p:sp>
    </p:spTree>
    <p:extLst>
      <p:ext uri="{BB962C8B-B14F-4D97-AF65-F5344CB8AC3E}">
        <p14:creationId xmlns:p14="http://schemas.microsoft.com/office/powerpoint/2010/main" val="796709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5ee6ca055f_0_928: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5ee6ca055f_0_928:notes"/>
          <p:cNvSpPr txBox="1">
            <a:spLocks noGrp="1"/>
          </p:cNvSpPr>
          <p:nvPr>
            <p:ph type="body" idx="1"/>
          </p:nvPr>
        </p:nvSpPr>
        <p:spPr>
          <a:xfrm>
            <a:off x="673577" y="4686499"/>
            <a:ext cx="5388600" cy="4439700"/>
          </a:xfrm>
          <a:prstGeom prst="rect">
            <a:avLst/>
          </a:prstGeom>
        </p:spPr>
        <p:txBody>
          <a:bodyPr spcFirstLastPara="1" wrap="square" lIns="90900" tIns="45450" rIns="90900" bIns="45450" anchor="t" anchorCtr="0">
            <a:noAutofit/>
          </a:bodyPr>
          <a:lstStyle/>
          <a:p>
            <a:pPr marL="0" lvl="0" indent="0" algn="l" rtl="0">
              <a:spcBef>
                <a:spcPts val="0"/>
              </a:spcBef>
              <a:spcAft>
                <a:spcPts val="0"/>
              </a:spcAft>
              <a:buNone/>
            </a:pPr>
            <a:endParaRPr lang="en-US" dirty="0"/>
          </a:p>
        </p:txBody>
      </p:sp>
      <p:sp>
        <p:nvSpPr>
          <p:cNvPr id="308" name="Google Shape;308;g25ee6ca055f_0_928:notes"/>
          <p:cNvSpPr txBox="1">
            <a:spLocks noGrp="1"/>
          </p:cNvSpPr>
          <p:nvPr>
            <p:ph type="sldNum" idx="12"/>
          </p:nvPr>
        </p:nvSpPr>
        <p:spPr>
          <a:xfrm>
            <a:off x="3815375" y="9371285"/>
            <a:ext cx="2918700" cy="493200"/>
          </a:xfrm>
          <a:prstGeom prst="rect">
            <a:avLst/>
          </a:prstGeom>
        </p:spPr>
        <p:txBody>
          <a:bodyPr spcFirstLastPara="1" wrap="square" lIns="90900" tIns="45450" rIns="90900" bIns="454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ltLang="ja-JP"/>
              <a:t>5</a:t>
            </a:fld>
            <a:endParaRPr/>
          </a:p>
        </p:txBody>
      </p:sp>
    </p:spTree>
    <p:extLst>
      <p:ext uri="{BB962C8B-B14F-4D97-AF65-F5344CB8AC3E}">
        <p14:creationId xmlns:p14="http://schemas.microsoft.com/office/powerpoint/2010/main" val="1938644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5ee6ca055f_0_928: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5ee6ca055f_0_928:notes"/>
          <p:cNvSpPr txBox="1">
            <a:spLocks noGrp="1"/>
          </p:cNvSpPr>
          <p:nvPr>
            <p:ph type="body" idx="1"/>
          </p:nvPr>
        </p:nvSpPr>
        <p:spPr>
          <a:xfrm>
            <a:off x="673577" y="4686499"/>
            <a:ext cx="5388600" cy="4439700"/>
          </a:xfrm>
          <a:prstGeom prst="rect">
            <a:avLst/>
          </a:prstGeom>
        </p:spPr>
        <p:txBody>
          <a:bodyPr spcFirstLastPara="1" wrap="square" lIns="90900" tIns="45450" rIns="90900" bIns="45450" anchor="t" anchorCtr="0">
            <a:noAutofit/>
          </a:bodyPr>
          <a:lstStyle/>
          <a:p>
            <a:pPr marL="0" lvl="0" indent="0" algn="l" rtl="0">
              <a:spcBef>
                <a:spcPts val="0"/>
              </a:spcBef>
              <a:spcAft>
                <a:spcPts val="0"/>
              </a:spcAft>
              <a:buNone/>
            </a:pPr>
            <a:endParaRPr/>
          </a:p>
        </p:txBody>
      </p:sp>
      <p:sp>
        <p:nvSpPr>
          <p:cNvPr id="308" name="Google Shape;308;g25ee6ca055f_0_928:notes"/>
          <p:cNvSpPr txBox="1">
            <a:spLocks noGrp="1"/>
          </p:cNvSpPr>
          <p:nvPr>
            <p:ph type="sldNum" idx="12"/>
          </p:nvPr>
        </p:nvSpPr>
        <p:spPr>
          <a:xfrm>
            <a:off x="3815375" y="9371285"/>
            <a:ext cx="2918700" cy="493200"/>
          </a:xfrm>
          <a:prstGeom prst="rect">
            <a:avLst/>
          </a:prstGeom>
        </p:spPr>
        <p:txBody>
          <a:bodyPr spcFirstLastPara="1" wrap="square" lIns="90900" tIns="45450" rIns="90900" bIns="454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ltLang="ja-JP"/>
              <a:t>6</a:t>
            </a:fld>
            <a:endParaRPr/>
          </a:p>
        </p:txBody>
      </p:sp>
    </p:spTree>
    <p:extLst>
      <p:ext uri="{BB962C8B-B14F-4D97-AF65-F5344CB8AC3E}">
        <p14:creationId xmlns:p14="http://schemas.microsoft.com/office/powerpoint/2010/main" val="3430336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7"/>
        <p:cNvGrpSpPr/>
        <p:nvPr/>
      </p:nvGrpSpPr>
      <p:grpSpPr>
        <a:xfrm>
          <a:off x="0" y="0"/>
          <a:ext cx="0" cy="0"/>
          <a:chOff x="0" y="0"/>
          <a:chExt cx="0" cy="0"/>
        </a:xfrm>
      </p:grpSpPr>
      <p:sp>
        <p:nvSpPr>
          <p:cNvPr id="18" name="Google Shape;18;p61"/>
          <p:cNvSpPr txBox="1">
            <a:spLocks noGrp="1"/>
          </p:cNvSpPr>
          <p:nvPr>
            <p:ph type="title"/>
          </p:nvPr>
        </p:nvSpPr>
        <p:spPr>
          <a:xfrm>
            <a:off x="609600" y="37250"/>
            <a:ext cx="10972800" cy="63408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1"/>
          <p:cNvSpPr txBox="1">
            <a:spLocks noGrp="1"/>
          </p:cNvSpPr>
          <p:nvPr>
            <p:ph type="body" idx="1"/>
          </p:nvPr>
        </p:nvSpPr>
        <p:spPr>
          <a:xfrm>
            <a:off x="609600" y="980729"/>
            <a:ext cx="10972800" cy="514543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6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1"/>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44"/>
        <p:cNvGrpSpPr/>
        <p:nvPr/>
      </p:nvGrpSpPr>
      <p:grpSpPr>
        <a:xfrm>
          <a:off x="0" y="0"/>
          <a:ext cx="0" cy="0"/>
          <a:chOff x="0" y="0"/>
          <a:chExt cx="0" cy="0"/>
        </a:xfrm>
      </p:grpSpPr>
      <p:sp>
        <p:nvSpPr>
          <p:cNvPr id="45" name="Google Shape;45;p64"/>
          <p:cNvSpPr txBox="1">
            <a:spLocks noGrp="1"/>
          </p:cNvSpPr>
          <p:nvPr>
            <p:ph type="title"/>
          </p:nvPr>
        </p:nvSpPr>
        <p:spPr>
          <a:xfrm>
            <a:off x="609600" y="37250"/>
            <a:ext cx="10972800" cy="63408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4"/>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 name="Google Shape;47;p64"/>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8" name="Google Shape;48;p6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4"/>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51"/>
        <p:cNvGrpSpPr/>
        <p:nvPr/>
      </p:nvGrpSpPr>
      <p:grpSpPr>
        <a:xfrm>
          <a:off x="0" y="0"/>
          <a:ext cx="0" cy="0"/>
          <a:chOff x="0" y="0"/>
          <a:chExt cx="0" cy="0"/>
        </a:xfrm>
      </p:grpSpPr>
      <p:sp>
        <p:nvSpPr>
          <p:cNvPr id="52" name="Google Shape;52;p65"/>
          <p:cNvSpPr txBox="1">
            <a:spLocks noGrp="1"/>
          </p:cNvSpPr>
          <p:nvPr>
            <p:ph type="title"/>
          </p:nvPr>
        </p:nvSpPr>
        <p:spPr>
          <a:xfrm>
            <a:off x="609600" y="37250"/>
            <a:ext cx="10972800" cy="63408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2800"/>
              <a:buFont typeface="Meiryo"/>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5"/>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65"/>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65"/>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6" name="Google Shape;56;p65"/>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7" name="Google Shape;57;p6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5"/>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60"/>
        <p:cNvGrpSpPr/>
        <p:nvPr/>
      </p:nvGrpSpPr>
      <p:grpSpPr>
        <a:xfrm>
          <a:off x="0" y="0"/>
          <a:ext cx="0" cy="0"/>
          <a:chOff x="0" y="0"/>
          <a:chExt cx="0" cy="0"/>
        </a:xfrm>
      </p:grpSpPr>
      <p:sp>
        <p:nvSpPr>
          <p:cNvPr id="61" name="Google Shape;61;p67"/>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Meiryo"/>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7"/>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3" name="Google Shape;63;p67"/>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6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67"/>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7"/>
        <p:cNvGrpSpPr/>
        <p:nvPr/>
      </p:nvGrpSpPr>
      <p:grpSpPr>
        <a:xfrm>
          <a:off x="0" y="0"/>
          <a:ext cx="0" cy="0"/>
          <a:chOff x="0" y="0"/>
          <a:chExt cx="0" cy="0"/>
        </a:xfrm>
      </p:grpSpPr>
      <p:sp>
        <p:nvSpPr>
          <p:cNvPr id="68" name="Google Shape;68;p68"/>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Meiryo"/>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68"/>
          <p:cNvSpPr>
            <a:spLocks noGrp="1"/>
          </p:cNvSpPr>
          <p:nvPr>
            <p:ph type="pic" idx="2"/>
          </p:nvPr>
        </p:nvSpPr>
        <p:spPr>
          <a:xfrm>
            <a:off x="2389717" y="612775"/>
            <a:ext cx="7315200" cy="4114800"/>
          </a:xfrm>
          <a:prstGeom prst="rect">
            <a:avLst/>
          </a:prstGeom>
          <a:noFill/>
          <a:ln>
            <a:noFill/>
          </a:ln>
        </p:spPr>
      </p:sp>
      <p:sp>
        <p:nvSpPr>
          <p:cNvPr id="70" name="Google Shape;70;p68"/>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6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8"/>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74"/>
        <p:cNvGrpSpPr/>
        <p:nvPr/>
      </p:nvGrpSpPr>
      <p:grpSpPr>
        <a:xfrm>
          <a:off x="0" y="0"/>
          <a:ext cx="0" cy="0"/>
          <a:chOff x="0" y="0"/>
          <a:chExt cx="0" cy="0"/>
        </a:xfrm>
      </p:grpSpPr>
      <p:sp>
        <p:nvSpPr>
          <p:cNvPr id="75" name="Google Shape;75;p69"/>
          <p:cNvSpPr txBox="1">
            <a:spLocks noGrp="1"/>
          </p:cNvSpPr>
          <p:nvPr>
            <p:ph type="title"/>
          </p:nvPr>
        </p:nvSpPr>
        <p:spPr>
          <a:xfrm>
            <a:off x="609600" y="37250"/>
            <a:ext cx="10972800" cy="634082"/>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9"/>
          <p:cNvSpPr txBox="1">
            <a:spLocks noGrp="1"/>
          </p:cNvSpPr>
          <p:nvPr>
            <p:ph type="body" idx="1"/>
          </p:nvPr>
        </p:nvSpPr>
        <p:spPr>
          <a:xfrm rot="5400000">
            <a:off x="3523283" y="-1932955"/>
            <a:ext cx="5145435"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6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9"/>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80"/>
        <p:cNvGrpSpPr/>
        <p:nvPr/>
      </p:nvGrpSpPr>
      <p:grpSpPr>
        <a:xfrm>
          <a:off x="0" y="0"/>
          <a:ext cx="0" cy="0"/>
          <a:chOff x="0" y="0"/>
          <a:chExt cx="0" cy="0"/>
        </a:xfrm>
      </p:grpSpPr>
      <p:sp>
        <p:nvSpPr>
          <p:cNvPr id="81" name="Google Shape;81;p70"/>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0"/>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7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7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70"/>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0_説明スライド_メインメッセージ無">
  <p:cSld name="30_説明スライド_メインメッセージ無">
    <p:spTree>
      <p:nvGrpSpPr>
        <p:cNvPr id="1" name="Shape 86"/>
        <p:cNvGrpSpPr/>
        <p:nvPr/>
      </p:nvGrpSpPr>
      <p:grpSpPr>
        <a:xfrm>
          <a:off x="0" y="0"/>
          <a:ext cx="0" cy="0"/>
          <a:chOff x="0" y="0"/>
          <a:chExt cx="0" cy="0"/>
        </a:xfrm>
      </p:grpSpPr>
      <p:sp>
        <p:nvSpPr>
          <p:cNvPr id="87" name="Google Shape;87;g25ee6ca055f_0_512"/>
          <p:cNvSpPr txBox="1">
            <a:spLocks noGrp="1"/>
          </p:cNvSpPr>
          <p:nvPr>
            <p:ph type="title"/>
          </p:nvPr>
        </p:nvSpPr>
        <p:spPr>
          <a:xfrm>
            <a:off x="627331" y="440492"/>
            <a:ext cx="8017600" cy="327600"/>
          </a:xfrm>
          <a:prstGeom prst="rect">
            <a:avLst/>
          </a:prstGeom>
          <a:noFill/>
          <a:ln>
            <a:noFill/>
          </a:ln>
        </p:spPr>
        <p:txBody>
          <a:bodyPr spcFirstLastPara="1" wrap="square" lIns="91425" tIns="45700" rIns="91425" bIns="0" anchor="b" anchorCtr="0">
            <a:normAutofit/>
          </a:bodyPr>
          <a:lstStyle>
            <a:lvl1pPr lvl="0" algn="l" rtl="0">
              <a:spcBef>
                <a:spcPts val="0"/>
              </a:spcBef>
              <a:spcAft>
                <a:spcPts val="0"/>
              </a:spcAft>
              <a:buSzPts val="2800"/>
              <a:buNone/>
              <a:defRPr sz="2177" b="1">
                <a:solidFill>
                  <a:srgbClr val="004F94"/>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cxnSp>
        <p:nvCxnSpPr>
          <p:cNvPr id="88" name="Google Shape;88;g25ee6ca055f_0_512"/>
          <p:cNvCxnSpPr/>
          <p:nvPr/>
        </p:nvCxnSpPr>
        <p:spPr>
          <a:xfrm>
            <a:off x="627331" y="948158"/>
            <a:ext cx="8943200" cy="0"/>
          </a:xfrm>
          <a:prstGeom prst="straightConnector1">
            <a:avLst/>
          </a:prstGeom>
          <a:noFill/>
          <a:ln w="19050" cap="flat" cmpd="sng">
            <a:solidFill>
              <a:srgbClr val="004F94"/>
            </a:solidFill>
            <a:prstDash val="solid"/>
            <a:round/>
            <a:headEnd type="none" w="sm" len="sm"/>
            <a:tailEnd type="none" w="sm" len="sm"/>
          </a:ln>
        </p:spPr>
      </p:cxnSp>
      <p:sp>
        <p:nvSpPr>
          <p:cNvPr id="89" name="Google Shape;89;g25ee6ca055f_0_512"/>
          <p:cNvSpPr txBox="1">
            <a:spLocks noGrp="1"/>
          </p:cNvSpPr>
          <p:nvPr>
            <p:ph type="sldNum" idx="12"/>
          </p:nvPr>
        </p:nvSpPr>
        <p:spPr>
          <a:xfrm>
            <a:off x="9370647" y="6634460"/>
            <a:ext cx="2540000" cy="2652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sz="1185" b="0" i="0" u="none" strike="noStrike" cap="none">
                <a:solidFill>
                  <a:schemeClr val="dk2"/>
                </a:solidFill>
                <a:latin typeface="Roboto"/>
                <a:ea typeface="Roboto"/>
                <a:cs typeface="Roboto"/>
                <a:sym typeface="Roboto"/>
              </a:defRPr>
            </a:lvl1pPr>
            <a:lvl2pPr marL="0" lvl="1" indent="0" algn="r" rtl="0">
              <a:spcBef>
                <a:spcPts val="0"/>
              </a:spcBef>
              <a:spcAft>
                <a:spcPts val="0"/>
              </a:spcAft>
              <a:buNone/>
              <a:defRPr sz="1185" b="0" i="0" u="none" strike="noStrike" cap="none">
                <a:solidFill>
                  <a:schemeClr val="dk2"/>
                </a:solidFill>
                <a:latin typeface="Roboto"/>
                <a:ea typeface="Roboto"/>
                <a:cs typeface="Roboto"/>
                <a:sym typeface="Roboto"/>
              </a:defRPr>
            </a:lvl2pPr>
            <a:lvl3pPr marL="0" lvl="2" indent="0" algn="r" rtl="0">
              <a:spcBef>
                <a:spcPts val="0"/>
              </a:spcBef>
              <a:spcAft>
                <a:spcPts val="0"/>
              </a:spcAft>
              <a:buNone/>
              <a:defRPr sz="1185" b="0" i="0" u="none" strike="noStrike" cap="none">
                <a:solidFill>
                  <a:schemeClr val="dk2"/>
                </a:solidFill>
                <a:latin typeface="Roboto"/>
                <a:ea typeface="Roboto"/>
                <a:cs typeface="Roboto"/>
                <a:sym typeface="Roboto"/>
              </a:defRPr>
            </a:lvl3pPr>
            <a:lvl4pPr marL="0" lvl="3" indent="0" algn="r" rtl="0">
              <a:spcBef>
                <a:spcPts val="0"/>
              </a:spcBef>
              <a:spcAft>
                <a:spcPts val="0"/>
              </a:spcAft>
              <a:buNone/>
              <a:defRPr sz="1185" b="0" i="0" u="none" strike="noStrike" cap="none">
                <a:solidFill>
                  <a:schemeClr val="dk2"/>
                </a:solidFill>
                <a:latin typeface="Roboto"/>
                <a:ea typeface="Roboto"/>
                <a:cs typeface="Roboto"/>
                <a:sym typeface="Roboto"/>
              </a:defRPr>
            </a:lvl4pPr>
            <a:lvl5pPr marL="0" lvl="4" indent="0" algn="r" rtl="0">
              <a:spcBef>
                <a:spcPts val="0"/>
              </a:spcBef>
              <a:spcAft>
                <a:spcPts val="0"/>
              </a:spcAft>
              <a:buNone/>
              <a:defRPr sz="1185" b="0" i="0" u="none" strike="noStrike" cap="none">
                <a:solidFill>
                  <a:schemeClr val="dk2"/>
                </a:solidFill>
                <a:latin typeface="Roboto"/>
                <a:ea typeface="Roboto"/>
                <a:cs typeface="Roboto"/>
                <a:sym typeface="Roboto"/>
              </a:defRPr>
            </a:lvl5pPr>
            <a:lvl6pPr marL="0" lvl="5" indent="0" algn="r" rtl="0">
              <a:spcBef>
                <a:spcPts val="0"/>
              </a:spcBef>
              <a:spcAft>
                <a:spcPts val="0"/>
              </a:spcAft>
              <a:buNone/>
              <a:defRPr sz="1185" b="0" i="0" u="none" strike="noStrike" cap="none">
                <a:solidFill>
                  <a:schemeClr val="dk2"/>
                </a:solidFill>
                <a:latin typeface="Roboto"/>
                <a:ea typeface="Roboto"/>
                <a:cs typeface="Roboto"/>
                <a:sym typeface="Roboto"/>
              </a:defRPr>
            </a:lvl6pPr>
            <a:lvl7pPr marL="0" lvl="6" indent="0" algn="r" rtl="0">
              <a:spcBef>
                <a:spcPts val="0"/>
              </a:spcBef>
              <a:spcAft>
                <a:spcPts val="0"/>
              </a:spcAft>
              <a:buNone/>
              <a:defRPr sz="1185" b="0" i="0" u="none" strike="noStrike" cap="none">
                <a:solidFill>
                  <a:schemeClr val="dk2"/>
                </a:solidFill>
                <a:latin typeface="Roboto"/>
                <a:ea typeface="Roboto"/>
                <a:cs typeface="Roboto"/>
                <a:sym typeface="Roboto"/>
              </a:defRPr>
            </a:lvl7pPr>
            <a:lvl8pPr marL="0" lvl="7" indent="0" algn="r" rtl="0">
              <a:spcBef>
                <a:spcPts val="0"/>
              </a:spcBef>
              <a:spcAft>
                <a:spcPts val="0"/>
              </a:spcAft>
              <a:buNone/>
              <a:defRPr sz="1185" b="0" i="0" u="none" strike="noStrike" cap="none">
                <a:solidFill>
                  <a:schemeClr val="dk2"/>
                </a:solidFill>
                <a:latin typeface="Roboto"/>
                <a:ea typeface="Roboto"/>
                <a:cs typeface="Roboto"/>
                <a:sym typeface="Roboto"/>
              </a:defRPr>
            </a:lvl8pPr>
            <a:lvl9pPr marL="0" lvl="8" indent="0" algn="r" rtl="0">
              <a:spcBef>
                <a:spcPts val="0"/>
              </a:spcBef>
              <a:spcAft>
                <a:spcPts val="0"/>
              </a:spcAft>
              <a:buNone/>
              <a:defRPr sz="1185" b="0" i="0" u="none" strike="noStrike" cap="none">
                <a:solidFill>
                  <a:schemeClr val="dk2"/>
                </a:solidFill>
                <a:latin typeface="Roboto"/>
                <a:ea typeface="Roboto"/>
                <a:cs typeface="Roboto"/>
                <a:sym typeface="Roboto"/>
              </a:defRPr>
            </a:lvl9pPr>
          </a:lstStyle>
          <a:p>
            <a:fld id="{00000000-1234-1234-1234-123412341234}" type="slidenum">
              <a:rPr lang="en-US" altLang="ja-JP" smtClean="0"/>
              <a:pPr/>
              <a:t>‹#›</a:t>
            </a:fld>
            <a:endParaRPr lang="ja-JP" altLang="en-US"/>
          </a:p>
        </p:txBody>
      </p:sp>
      <p:sp>
        <p:nvSpPr>
          <p:cNvPr id="90" name="Google Shape;90;g25ee6ca055f_0_512"/>
          <p:cNvSpPr txBox="1">
            <a:spLocks noGrp="1"/>
          </p:cNvSpPr>
          <p:nvPr>
            <p:ph type="body" idx="1"/>
          </p:nvPr>
        </p:nvSpPr>
        <p:spPr>
          <a:xfrm>
            <a:off x="627336" y="1219494"/>
            <a:ext cx="10892000" cy="177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435"/>
              </a:spcBef>
              <a:spcAft>
                <a:spcPts val="0"/>
              </a:spcAft>
              <a:buSzPts val="2400"/>
              <a:buNone/>
              <a:defRPr sz="2177">
                <a:solidFill>
                  <a:schemeClr val="dk1"/>
                </a:solidFill>
              </a:defRPr>
            </a:lvl1pPr>
            <a:lvl2pPr marL="914400" lvl="1" indent="-332295" algn="l" rtl="0">
              <a:spcBef>
                <a:spcPts val="327"/>
              </a:spcBef>
              <a:spcAft>
                <a:spcPts val="0"/>
              </a:spcAft>
              <a:buClr>
                <a:schemeClr val="dk1"/>
              </a:buClr>
              <a:buSzPts val="1633"/>
              <a:buChar char="–"/>
              <a:defRPr sz="1633">
                <a:solidFill>
                  <a:schemeClr val="dk1"/>
                </a:solidFill>
              </a:defRPr>
            </a:lvl2pPr>
            <a:lvl3pPr marL="1371600" lvl="2" indent="-332295" algn="l" rtl="0">
              <a:spcBef>
                <a:spcPts val="327"/>
              </a:spcBef>
              <a:spcAft>
                <a:spcPts val="0"/>
              </a:spcAft>
              <a:buClr>
                <a:schemeClr val="dk1"/>
              </a:buClr>
              <a:buSzPts val="1633"/>
              <a:buChar char="•"/>
              <a:defRPr sz="1633">
                <a:solidFill>
                  <a:schemeClr val="dk1"/>
                </a:solidFill>
              </a:defRPr>
            </a:lvl3pPr>
            <a:lvl4pPr marL="1828800" lvl="3" indent="-332295" algn="l" rtl="0">
              <a:spcBef>
                <a:spcPts val="327"/>
              </a:spcBef>
              <a:spcAft>
                <a:spcPts val="0"/>
              </a:spcAft>
              <a:buClr>
                <a:schemeClr val="dk1"/>
              </a:buClr>
              <a:buSzPts val="1633"/>
              <a:buChar char="–"/>
              <a:defRPr sz="1633">
                <a:solidFill>
                  <a:schemeClr val="dk1"/>
                </a:solidFill>
              </a:defRPr>
            </a:lvl4pPr>
            <a:lvl5pPr marL="2286000" lvl="4" indent="-332295" algn="l" rtl="0">
              <a:spcBef>
                <a:spcPts val="327"/>
              </a:spcBef>
              <a:spcAft>
                <a:spcPts val="0"/>
              </a:spcAft>
              <a:buClr>
                <a:schemeClr val="dk1"/>
              </a:buClr>
              <a:buSzPts val="1633"/>
              <a:buChar char="»"/>
              <a:defRPr sz="1633">
                <a:solidFill>
                  <a:schemeClr val="dk1"/>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91" name="Google Shape;91;g25ee6ca055f_0_512" descr="ロゴ が含まれている画像&#10;&#10;自動的に生成された説明"/>
          <p:cNvPicPr preferRelativeResize="0"/>
          <p:nvPr/>
        </p:nvPicPr>
        <p:blipFill rotWithShape="1">
          <a:blip r:embed="rId2">
            <a:alphaModFix/>
          </a:blip>
          <a:srcRect l="2581" b="11551"/>
          <a:stretch/>
        </p:blipFill>
        <p:spPr>
          <a:xfrm>
            <a:off x="9543174" y="345715"/>
            <a:ext cx="2539749" cy="58589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A407D-29CC-45AB-991F-2752D24EEDD5}" type="datetime1">
              <a:rPr kumimoji="1" lang="ja-JP" altLang="en-US" smtClean="0"/>
              <a:t>2026/4/24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DE01AFB-559C-49C2-AF83-836728682562}" type="slidenum">
              <a:rPr kumimoji="1" lang="ja-JP" altLang="en-US" smtClean="0"/>
              <a:t>‹#›</a:t>
            </a:fld>
            <a:endParaRPr kumimoji="1" lang="ja-JP" altLang="en-US"/>
          </a:p>
        </p:txBody>
      </p:sp>
    </p:spTree>
    <p:extLst>
      <p:ext uri="{BB962C8B-B14F-4D97-AF65-F5344CB8AC3E}">
        <p14:creationId xmlns:p14="http://schemas.microsoft.com/office/powerpoint/2010/main" val="2894830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図 1" descr="図形&#10;&#10;自動的に生成された説明">
            <a:extLst>
              <a:ext uri="{FF2B5EF4-FFF2-40B4-BE49-F238E27FC236}">
                <a16:creationId xmlns:a16="http://schemas.microsoft.com/office/drawing/2014/main" id="{5AC5EAC6-1D80-9229-40EE-51B44260B9E8}"/>
              </a:ext>
            </a:extLst>
          </p:cNvPr>
          <p:cNvPicPr>
            <a:picLocks noChangeAspect="1"/>
          </p:cNvPicPr>
          <p:nvPr userDrawn="1"/>
        </p:nvPicPr>
        <p:blipFill>
          <a:blip r:embed="rId11"/>
          <a:stretch>
            <a:fillRect/>
          </a:stretch>
        </p:blipFill>
        <p:spPr>
          <a:xfrm>
            <a:off x="76269" y="9407"/>
            <a:ext cx="12192000" cy="6848593"/>
          </a:xfrm>
          <a:prstGeom prst="rect">
            <a:avLst/>
          </a:prstGeom>
        </p:spPr>
      </p:pic>
      <p:sp>
        <p:nvSpPr>
          <p:cNvPr id="10" name="Google Shape;10;p59"/>
          <p:cNvSpPr txBox="1">
            <a:spLocks noGrp="1"/>
          </p:cNvSpPr>
          <p:nvPr>
            <p:ph type="title"/>
          </p:nvPr>
        </p:nvSpPr>
        <p:spPr>
          <a:xfrm>
            <a:off x="609600" y="433501"/>
            <a:ext cx="10972800" cy="634082"/>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2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9"/>
          <p:cNvSpPr txBox="1">
            <a:spLocks noGrp="1"/>
          </p:cNvSpPr>
          <p:nvPr>
            <p:ph type="body" idx="1"/>
          </p:nvPr>
        </p:nvSpPr>
        <p:spPr>
          <a:xfrm>
            <a:off x="609600" y="980729"/>
            <a:ext cx="10972800" cy="514543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eiryo"/>
                <a:ea typeface="Meiryo"/>
                <a:cs typeface="Meiryo"/>
                <a:sym typeface="Meiryo"/>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eiryo"/>
                <a:ea typeface="Meiryo"/>
                <a:cs typeface="Meiryo"/>
                <a:sym typeface="Meiryo"/>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Meiryo"/>
                <a:ea typeface="Meiryo"/>
                <a:cs typeface="Meiryo"/>
                <a:sym typeface="Meiryo"/>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Meiryo"/>
                <a:ea typeface="Meiryo"/>
                <a:cs typeface="Meiryo"/>
                <a:sym typeface="Meiry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9"/>
          <p:cNvSpPr txBox="1">
            <a:spLocks noGrp="1"/>
          </p:cNvSpPr>
          <p:nvPr>
            <p:ph type="sldNum" idx="12"/>
          </p:nvPr>
        </p:nvSpPr>
        <p:spPr>
          <a:xfrm>
            <a:off x="9360363" y="6676073"/>
            <a:ext cx="2844800" cy="18736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eiryo"/>
                <a:ea typeface="Meiryo"/>
                <a:cs typeface="Meiryo"/>
                <a:sym typeface="Meiryo"/>
              </a:defRPr>
            </a:lvl9pPr>
          </a:lstStyle>
          <a:p>
            <a:fld id="{00000000-1234-1234-1234-123412341234}" type="slidenum">
              <a:rPr lang="en-US" altLang="ja-JP" smtClean="0"/>
              <a:pPr/>
              <a:t>‹#›</a:t>
            </a:fld>
            <a:endParaRPr lang="ja-JP" altLang="en-US"/>
          </a:p>
        </p:txBody>
      </p:sp>
    </p:spTree>
  </p:cSld>
  <p:clrMap bg1="lt1" tx1="dk1" bg2="dk2" tx2="lt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D920894A-F1A3-40A3-A034-8234C01A318A}"/>
              </a:ext>
            </a:extLst>
          </p:cNvPr>
          <p:cNvSpPr txBox="1">
            <a:spLocks/>
          </p:cNvSpPr>
          <p:nvPr/>
        </p:nvSpPr>
        <p:spPr>
          <a:xfrm>
            <a:off x="994270" y="1834997"/>
            <a:ext cx="10573327" cy="249951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20000"/>
              </a:lnSpc>
            </a:pPr>
            <a:r>
              <a:rPr kumimoji="1" lang="en-US" altLang="ja-JP" sz="4000" dirty="0">
                <a:solidFill>
                  <a:schemeClr val="tx1"/>
                </a:solidFill>
                <a:latin typeface="Meiryo UI" panose="020B0604030504040204" pitchFamily="50" charset="-128"/>
                <a:ea typeface="Meiryo UI" panose="020B0604030504040204" pitchFamily="50" charset="-128"/>
              </a:rPr>
              <a:t>【</a:t>
            </a:r>
            <a:r>
              <a:rPr kumimoji="1" lang="ja-JP" altLang="en-US" sz="4000" dirty="0">
                <a:solidFill>
                  <a:schemeClr val="tx1"/>
                </a:solidFill>
                <a:latin typeface="Meiryo UI" panose="020B0604030504040204" pitchFamily="50" charset="-128"/>
                <a:ea typeface="Meiryo UI" panose="020B0604030504040204" pitchFamily="50" charset="-128"/>
              </a:rPr>
              <a:t>社員様向け</a:t>
            </a:r>
            <a:r>
              <a:rPr kumimoji="1" lang="en-US" altLang="ja-JP" sz="4000" dirty="0">
                <a:solidFill>
                  <a:schemeClr val="tx1"/>
                </a:solidFill>
                <a:latin typeface="Meiryo UI" panose="020B0604030504040204" pitchFamily="50" charset="-128"/>
                <a:ea typeface="Meiryo UI" panose="020B0604030504040204" pitchFamily="50" charset="-128"/>
              </a:rPr>
              <a:t>】</a:t>
            </a:r>
            <a:br>
              <a:rPr kumimoji="1" lang="en-US" altLang="ja-JP" sz="4000" dirty="0">
                <a:solidFill>
                  <a:schemeClr val="tx1"/>
                </a:solidFill>
                <a:latin typeface="Meiryo UI" panose="020B0604030504040204" pitchFamily="50" charset="-128"/>
                <a:ea typeface="Meiryo UI" panose="020B0604030504040204" pitchFamily="50" charset="-128"/>
              </a:rPr>
            </a:br>
            <a:r>
              <a:rPr lang="zh-TW" altLang="en-US" sz="4000" dirty="0">
                <a:solidFill>
                  <a:schemeClr val="tx1"/>
                </a:solidFill>
                <a:latin typeface="Meiryo UI" panose="020B0604030504040204" pitchFamily="50" charset="-128"/>
                <a:ea typeface="Meiryo UI" panose="020B0604030504040204" pitchFamily="50" charset="-128"/>
              </a:rPr>
              <a:t>特別徴収税額通知書</a:t>
            </a:r>
            <a:r>
              <a:rPr lang="ja-JP" altLang="en-US" sz="4000">
                <a:solidFill>
                  <a:schemeClr val="tx1"/>
                </a:solidFill>
                <a:latin typeface="Meiryo UI" panose="020B0604030504040204" pitchFamily="50" charset="-128"/>
                <a:ea typeface="Meiryo UI" panose="020B0604030504040204" pitchFamily="50" charset="-128"/>
              </a:rPr>
              <a:t>　</a:t>
            </a:r>
            <a:r>
              <a:rPr lang="ja-JP" altLang="en-US" sz="4000" dirty="0">
                <a:solidFill>
                  <a:schemeClr val="tx1"/>
                </a:solidFill>
                <a:latin typeface="Meiryo UI" panose="020B0604030504040204" pitchFamily="50" charset="-128"/>
                <a:ea typeface="Meiryo UI" panose="020B0604030504040204" pitchFamily="50" charset="-128"/>
              </a:rPr>
              <a:t>照会</a:t>
            </a:r>
            <a:r>
              <a:rPr lang="zh-TW" altLang="en-US" sz="4000">
                <a:solidFill>
                  <a:schemeClr val="tx1"/>
                </a:solidFill>
                <a:latin typeface="Meiryo UI" panose="020B0604030504040204" pitchFamily="50" charset="-128"/>
                <a:ea typeface="Meiryo UI" panose="020B0604030504040204" pitchFamily="50" charset="-128"/>
              </a:rPr>
              <a:t>手順</a:t>
            </a:r>
            <a:r>
              <a:rPr kumimoji="1" lang="ja-JP" altLang="en-US" sz="4000" dirty="0">
                <a:solidFill>
                  <a:schemeClr val="tx1"/>
                </a:solidFill>
                <a:latin typeface="Meiryo UI" panose="020B0604030504040204" pitchFamily="50" charset="-128"/>
                <a:ea typeface="Meiryo UI" panose="020B0604030504040204" pitchFamily="50" charset="-128"/>
              </a:rPr>
              <a:t>マニュアル</a:t>
            </a:r>
            <a:endParaRPr kumimoji="1" lang="en-US" altLang="ja-JP" sz="4000" dirty="0">
              <a:solidFill>
                <a:schemeClr val="tx1"/>
              </a:solidFill>
              <a:latin typeface="Meiryo UI" panose="020B0604030504040204" pitchFamily="50" charset="-128"/>
              <a:ea typeface="Meiryo UI" panose="020B0604030504040204" pitchFamily="50" charset="-128"/>
            </a:endParaRPr>
          </a:p>
        </p:txBody>
      </p:sp>
      <p:sp>
        <p:nvSpPr>
          <p:cNvPr id="5" name="字幕 2">
            <a:extLst>
              <a:ext uri="{FF2B5EF4-FFF2-40B4-BE49-F238E27FC236}">
                <a16:creationId xmlns:a16="http://schemas.microsoft.com/office/drawing/2014/main" id="{D44097F1-4967-4F79-B045-0F891C0F22A9}"/>
              </a:ext>
            </a:extLst>
          </p:cNvPr>
          <p:cNvSpPr txBox="1">
            <a:spLocks/>
          </p:cNvSpPr>
          <p:nvPr/>
        </p:nvSpPr>
        <p:spPr>
          <a:xfrm>
            <a:off x="2734551" y="5802823"/>
            <a:ext cx="7670962" cy="85126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Meiryo"/>
                <a:ea typeface="Meiryo"/>
                <a:cs typeface="Meiryo"/>
                <a:sym typeface="Meiryo"/>
              </a:defRPr>
            </a:lvl1pPr>
            <a:lvl2pPr marL="914400" marR="0" lvl="1"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Meiryo"/>
                <a:ea typeface="Meiryo"/>
                <a:cs typeface="Meiryo"/>
                <a:sym typeface="Meiryo"/>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3pPr>
            <a:lvl4pPr marL="1828800" marR="0" lvl="3" indent="-342900" algn="l" rtl="0">
              <a:lnSpc>
                <a:spcPct val="100000"/>
              </a:lnSpc>
              <a:spcBef>
                <a:spcPts val="360"/>
              </a:spcBef>
              <a:spcAft>
                <a:spcPts val="0"/>
              </a:spcAft>
              <a:buClr>
                <a:schemeClr val="dk1"/>
              </a:buClr>
              <a:buSzPts val="1800"/>
              <a:buFont typeface="Arial"/>
              <a:buChar char="–"/>
              <a:defRPr sz="1600" b="0" i="0" u="none" strike="noStrike" cap="none">
                <a:solidFill>
                  <a:schemeClr val="dk1"/>
                </a:solidFill>
                <a:latin typeface="Meiryo"/>
                <a:ea typeface="Meiryo"/>
                <a:cs typeface="Meiryo"/>
                <a:sym typeface="Meiryo"/>
              </a:defRPr>
            </a:lvl4pPr>
            <a:lvl5pPr marL="2286000" marR="0" lvl="4" indent="-342900" algn="l" rtl="0">
              <a:lnSpc>
                <a:spcPct val="100000"/>
              </a:lnSpc>
              <a:spcBef>
                <a:spcPts val="360"/>
              </a:spcBef>
              <a:spcAft>
                <a:spcPts val="0"/>
              </a:spcAft>
              <a:buClr>
                <a:schemeClr val="dk1"/>
              </a:buClr>
              <a:buSzPts val="1800"/>
              <a:buFont typeface="Arial"/>
              <a:buChar char="»"/>
              <a:defRPr sz="1600" b="0" i="0" u="none" strike="noStrike" cap="none">
                <a:solidFill>
                  <a:schemeClr val="dk1"/>
                </a:solidFill>
                <a:latin typeface="Meiryo"/>
                <a:ea typeface="Meiryo"/>
                <a:cs typeface="Meiryo"/>
                <a:sym typeface="Meiryo"/>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14300" indent="0" algn="r">
              <a:buNone/>
            </a:pPr>
            <a:r>
              <a:rPr kumimoji="1" lang="ja-JP" altLang="en-US" b="1" dirty="0">
                <a:solidFill>
                  <a:srgbClr val="FF0000"/>
                </a:solidFill>
              </a:rPr>
              <a:t>会社名をご記載ください</a:t>
            </a:r>
            <a:endParaRPr kumimoji="1" lang="en-US" altLang="ja-JP" b="1" dirty="0">
              <a:solidFill>
                <a:srgbClr val="FF0000"/>
              </a:solidFill>
            </a:endParaRPr>
          </a:p>
        </p:txBody>
      </p:sp>
      <p:pic>
        <p:nvPicPr>
          <p:cNvPr id="7" name="図 6" descr="アイコン が含まれている画像&#10;&#10;自動的に生成された説明">
            <a:extLst>
              <a:ext uri="{FF2B5EF4-FFF2-40B4-BE49-F238E27FC236}">
                <a16:creationId xmlns:a16="http://schemas.microsoft.com/office/drawing/2014/main" id="{B3586A58-7181-46C3-9B8F-19ABF4F169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7713" y="3282845"/>
            <a:ext cx="2666133" cy="2666133"/>
          </a:xfrm>
          <a:prstGeom prst="rect">
            <a:avLst/>
          </a:prstGeom>
        </p:spPr>
      </p:pic>
      <p:pic>
        <p:nvPicPr>
          <p:cNvPr id="8" name="!!図形2" descr="テキスト&#10;&#10;自動的に生成された説明">
            <a:extLst>
              <a:ext uri="{FF2B5EF4-FFF2-40B4-BE49-F238E27FC236}">
                <a16:creationId xmlns:a16="http://schemas.microsoft.com/office/drawing/2014/main" id="{428FE7CC-C415-4128-8702-C458ACD73D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805" y="318068"/>
            <a:ext cx="3289919" cy="1308893"/>
          </a:xfrm>
          <a:prstGeom prst="rect">
            <a:avLst/>
          </a:prstGeom>
        </p:spPr>
      </p:pic>
      <p:sp>
        <p:nvSpPr>
          <p:cNvPr id="3" name="テキスト ボックス 2">
            <a:extLst>
              <a:ext uri="{FF2B5EF4-FFF2-40B4-BE49-F238E27FC236}">
                <a16:creationId xmlns:a16="http://schemas.microsoft.com/office/drawing/2014/main" id="{DB83BED7-03DE-4FC4-E8FA-B803780F5803}"/>
              </a:ext>
            </a:extLst>
          </p:cNvPr>
          <p:cNvSpPr txBox="1"/>
          <p:nvPr/>
        </p:nvSpPr>
        <p:spPr>
          <a:xfrm>
            <a:off x="650620" y="6043788"/>
            <a:ext cx="1296144" cy="276999"/>
          </a:xfrm>
          <a:prstGeom prst="rect">
            <a:avLst/>
          </a:prstGeom>
          <a:noFill/>
        </p:spPr>
        <p:txBody>
          <a:bodyPr wrap="square" rtlCol="0">
            <a:spAutoFit/>
          </a:bodyPr>
          <a:lstStyle/>
          <a:p>
            <a:pPr algn="l"/>
            <a:r>
              <a:rPr kumimoji="1" lang="en-US" altLang="ja-JP" sz="1200" dirty="0">
                <a:latin typeface="メイリオ" panose="020B0604030504040204" pitchFamily="50" charset="-128"/>
                <a:ea typeface="メイリオ" panose="020B0604030504040204" pitchFamily="50" charset="-128"/>
              </a:rPr>
              <a:t>Ver.1.0</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61548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9">
          <a:extLst>
            <a:ext uri="{FF2B5EF4-FFF2-40B4-BE49-F238E27FC236}">
              <a16:creationId xmlns:a16="http://schemas.microsoft.com/office/drawing/2014/main" id="{8FD01CBB-6BD9-3907-DD55-217230321419}"/>
            </a:ext>
          </a:extLst>
        </p:cNvPr>
        <p:cNvGrpSpPr/>
        <p:nvPr/>
      </p:nvGrpSpPr>
      <p:grpSpPr>
        <a:xfrm>
          <a:off x="0" y="0"/>
          <a:ext cx="0" cy="0"/>
          <a:chOff x="0" y="0"/>
          <a:chExt cx="0" cy="0"/>
        </a:xfrm>
      </p:grpSpPr>
      <p:sp>
        <p:nvSpPr>
          <p:cNvPr id="311" name="Google Shape;311;g25ee6ca055f_0_928">
            <a:extLst>
              <a:ext uri="{FF2B5EF4-FFF2-40B4-BE49-F238E27FC236}">
                <a16:creationId xmlns:a16="http://schemas.microsoft.com/office/drawing/2014/main" id="{61CF74A6-0D74-195F-C517-5A40A3DBEB7E}"/>
              </a:ext>
            </a:extLst>
          </p:cNvPr>
          <p:cNvSpPr txBox="1">
            <a:spLocks noGrp="1"/>
          </p:cNvSpPr>
          <p:nvPr>
            <p:ph type="title"/>
          </p:nvPr>
        </p:nvSpPr>
        <p:spPr>
          <a:xfrm>
            <a:off x="549215" y="421051"/>
            <a:ext cx="8229600" cy="634200"/>
          </a:xfrm>
          <a:prstGeom prst="rect">
            <a:avLst/>
          </a:prstGeom>
        </p:spPr>
        <p:txBody>
          <a:bodyPr spcFirstLastPara="1" wrap="square" lIns="91425" tIns="45700" rIns="91425" bIns="45700" anchor="ctr" anchorCtr="0">
            <a:normAutofit/>
          </a:bodyPr>
          <a:lstStyle/>
          <a:p>
            <a:pPr lvl="0"/>
            <a:r>
              <a:rPr lang="ja-JP" altLang="en-US" sz="2400" dirty="0">
                <a:solidFill>
                  <a:srgbClr val="333333"/>
                </a:solidFill>
                <a:latin typeface="Meiryo UI" panose="020B0604030504040204" pitchFamily="50" charset="-128"/>
                <a:ea typeface="Meiryo UI" panose="020B0604030504040204" pitchFamily="50" charset="-128"/>
              </a:rPr>
              <a:t>特別徴収税額通知書とは</a:t>
            </a:r>
            <a:endParaRPr sz="2500" dirty="0">
              <a:latin typeface="+mn-ea"/>
              <a:ea typeface="+mn-ea"/>
            </a:endParaRPr>
          </a:p>
        </p:txBody>
      </p:sp>
      <p:sp>
        <p:nvSpPr>
          <p:cNvPr id="312" name="Google Shape;312;g25ee6ca055f_0_928">
            <a:extLst>
              <a:ext uri="{FF2B5EF4-FFF2-40B4-BE49-F238E27FC236}">
                <a16:creationId xmlns:a16="http://schemas.microsoft.com/office/drawing/2014/main" id="{5F7F2783-40BA-0335-AE71-D59D4C2F6936}"/>
              </a:ext>
            </a:extLst>
          </p:cNvPr>
          <p:cNvSpPr txBox="1">
            <a:spLocks noGrp="1"/>
          </p:cNvSpPr>
          <p:nvPr>
            <p:ph type="sldNum" idx="12"/>
          </p:nvPr>
        </p:nvSpPr>
        <p:spPr>
          <a:xfrm>
            <a:off x="8544272" y="6676072"/>
            <a:ext cx="2133600" cy="187500"/>
          </a:xfrm>
          <a:prstGeom prst="rect">
            <a:avLst/>
          </a:prstGeom>
        </p:spPr>
        <p:txBody>
          <a:bodyPr spcFirstLastPara="1" wrap="square" lIns="91425" tIns="45700" rIns="91425" bIns="45700" anchor="ctr" anchorCtr="0">
            <a:noAutofit/>
          </a:bodyPr>
          <a:lstStyle/>
          <a:p>
            <a:fld id="{00000000-1234-1234-1234-123412341234}" type="slidenum">
              <a:rPr lang="en-US" altLang="ja-JP"/>
              <a:pPr/>
              <a:t>1</a:t>
            </a:fld>
            <a:endParaRPr/>
          </a:p>
        </p:txBody>
      </p:sp>
      <p:sp>
        <p:nvSpPr>
          <p:cNvPr id="15" name="正方形/長方形 14">
            <a:extLst>
              <a:ext uri="{FF2B5EF4-FFF2-40B4-BE49-F238E27FC236}">
                <a16:creationId xmlns:a16="http://schemas.microsoft.com/office/drawing/2014/main" id="{5CD147C7-8BE2-1862-9F9B-FCBBACCBC120}"/>
              </a:ext>
            </a:extLst>
          </p:cNvPr>
          <p:cNvSpPr/>
          <p:nvPr/>
        </p:nvSpPr>
        <p:spPr>
          <a:xfrm>
            <a:off x="549215" y="1228217"/>
            <a:ext cx="11173862" cy="2554545"/>
          </a:xfrm>
          <a:prstGeom prst="rect">
            <a:avLst/>
          </a:prstGeom>
          <a:ln>
            <a:noFill/>
          </a:ln>
        </p:spPr>
        <p:txBody>
          <a:bodyPr wrap="square">
            <a:spAutoFit/>
          </a:bodyPr>
          <a:lstStyle/>
          <a:p>
            <a:r>
              <a:rPr lang="ja-JP" altLang="en-US" sz="1600" dirty="0">
                <a:solidFill>
                  <a:schemeClr val="tx1"/>
                </a:solidFill>
                <a:latin typeface="Meiryo UI" panose="020B0604030504040204" pitchFamily="50" charset="-128"/>
                <a:ea typeface="Meiryo UI" panose="020B0604030504040204" pitchFamily="50" charset="-128"/>
              </a:rPr>
              <a:t>特別徴収税額通知書とは、市区町村が、前年の所得等をもとに計算した</a:t>
            </a:r>
            <a:r>
              <a:rPr lang="ja-JP" altLang="en-US" sz="1600" b="1" dirty="0">
                <a:solidFill>
                  <a:schemeClr val="tx1"/>
                </a:solidFill>
                <a:latin typeface="Meiryo UI" panose="020B0604030504040204" pitchFamily="50" charset="-128"/>
                <a:ea typeface="Meiryo UI" panose="020B0604030504040204" pitchFamily="50" charset="-128"/>
              </a:rPr>
              <a:t>住民税（個人住民税）の年税額</a:t>
            </a:r>
            <a:r>
              <a:rPr lang="ja-JP" altLang="en-US" sz="1600" dirty="0">
                <a:solidFill>
                  <a:schemeClr val="tx1"/>
                </a:solidFill>
                <a:latin typeface="Meiryo UI" panose="020B0604030504040204" pitchFamily="50" charset="-128"/>
                <a:ea typeface="Meiryo UI" panose="020B0604030504040204" pitchFamily="50" charset="-128"/>
              </a:rPr>
              <a:t>と、会社が給与から</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天引きする</a:t>
            </a:r>
            <a:r>
              <a:rPr lang="ja-JP" altLang="en-US" sz="1600" b="1" dirty="0">
                <a:solidFill>
                  <a:schemeClr val="tx1"/>
                </a:solidFill>
                <a:latin typeface="Meiryo UI" panose="020B0604030504040204" pitchFamily="50" charset="-128"/>
                <a:ea typeface="Meiryo UI" panose="020B0604030504040204" pitchFamily="50" charset="-128"/>
              </a:rPr>
              <a:t>毎月の特別徴収税額</a:t>
            </a:r>
            <a:r>
              <a:rPr lang="ja-JP" altLang="en-US" sz="1600" dirty="0">
                <a:solidFill>
                  <a:schemeClr val="tx1"/>
                </a:solidFill>
                <a:latin typeface="Meiryo UI" panose="020B0604030504040204" pitchFamily="50" charset="-128"/>
                <a:ea typeface="Meiryo UI" panose="020B0604030504040204" pitchFamily="50" charset="-128"/>
              </a:rPr>
              <a:t>を本人に知らせる通知です。市区町村が会社（事業所）に送付し、会社が社員本人に交付します。</a:t>
            </a:r>
            <a:endParaRPr lang="en-US" altLang="ja-JP" sz="1600" dirty="0">
              <a:solidFill>
                <a:schemeClr val="tx1"/>
              </a:solidFill>
              <a:latin typeface="Meiryo UI" panose="020B0604030504040204" pitchFamily="50" charset="-128"/>
              <a:ea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通知には</a:t>
            </a:r>
            <a:r>
              <a:rPr lang="ja-JP" altLang="en-US" sz="1600" b="1" dirty="0">
                <a:solidFill>
                  <a:schemeClr val="tx1"/>
                </a:solidFill>
                <a:latin typeface="Meiryo UI" panose="020B0604030504040204" pitchFamily="50" charset="-128"/>
                <a:ea typeface="Meiryo UI" panose="020B0604030504040204" pitchFamily="50" charset="-128"/>
              </a:rPr>
              <a:t>年税額</a:t>
            </a:r>
            <a:r>
              <a:rPr lang="ja-JP" altLang="en-US" sz="1600" dirty="0">
                <a:solidFill>
                  <a:schemeClr val="tx1"/>
                </a:solidFill>
                <a:latin typeface="Meiryo UI" panose="020B0604030504040204" pitchFamily="50" charset="-128"/>
                <a:ea typeface="Meiryo UI" panose="020B0604030504040204" pitchFamily="50" charset="-128"/>
              </a:rPr>
              <a:t>（その年度に払う住民税の合計）、</a:t>
            </a:r>
            <a:r>
              <a:rPr lang="ja-JP" altLang="en-US" sz="1600" b="1" dirty="0">
                <a:solidFill>
                  <a:schemeClr val="tx1"/>
                </a:solidFill>
                <a:latin typeface="Meiryo UI" panose="020B0604030504040204" pitchFamily="50" charset="-128"/>
                <a:ea typeface="Meiryo UI" panose="020B0604030504040204" pitchFamily="50" charset="-128"/>
              </a:rPr>
              <a:t>月割額</a:t>
            </a:r>
            <a:r>
              <a:rPr lang="ja-JP" altLang="en-US" sz="1600" dirty="0">
                <a:solidFill>
                  <a:schemeClr val="tx1"/>
                </a:solidFill>
                <a:latin typeface="Meiryo UI" panose="020B0604030504040204" pitchFamily="50" charset="-128"/>
                <a:ea typeface="Meiryo UI" panose="020B0604030504040204" pitchFamily="50" charset="-128"/>
              </a:rPr>
              <a:t>（毎月の天引き額：</a:t>
            </a:r>
            <a:r>
              <a:rPr lang="en-US" altLang="ja-JP" sz="1600" dirty="0">
                <a:solidFill>
                  <a:schemeClr val="tx1"/>
                </a:solidFill>
                <a:latin typeface="Meiryo UI" panose="020B0604030504040204" pitchFamily="50" charset="-128"/>
                <a:ea typeface="Meiryo UI" panose="020B0604030504040204" pitchFamily="50" charset="-128"/>
              </a:rPr>
              <a:t>6</a:t>
            </a:r>
            <a:r>
              <a:rPr lang="ja-JP" altLang="en-US" sz="1600" dirty="0">
                <a:solidFill>
                  <a:schemeClr val="tx1"/>
                </a:solidFill>
                <a:latin typeface="Meiryo UI" panose="020B0604030504040204" pitchFamily="50" charset="-128"/>
                <a:ea typeface="Meiryo UI" panose="020B0604030504040204" pitchFamily="50" charset="-128"/>
              </a:rPr>
              <a:t>月</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翌年</a:t>
            </a:r>
            <a:r>
              <a:rPr lang="en-US" altLang="ja-JP" sz="1600" dirty="0">
                <a:solidFill>
                  <a:schemeClr val="tx1"/>
                </a:solidFill>
                <a:latin typeface="Meiryo UI" panose="020B0604030504040204" pitchFamily="50" charset="-128"/>
                <a:ea typeface="Meiryo UI" panose="020B0604030504040204" pitchFamily="50" charset="-128"/>
              </a:rPr>
              <a:t>5</a:t>
            </a:r>
            <a:r>
              <a:rPr lang="ja-JP" altLang="en-US" sz="1600" dirty="0">
                <a:solidFill>
                  <a:schemeClr val="tx1"/>
                </a:solidFill>
                <a:latin typeface="Meiryo UI" panose="020B0604030504040204" pitchFamily="50" charset="-128"/>
                <a:ea typeface="Meiryo UI" panose="020B0604030504040204" pitchFamily="50" charset="-128"/>
              </a:rPr>
              <a:t>月）、</a:t>
            </a:r>
            <a:r>
              <a:rPr lang="ja-JP" altLang="en-US" sz="1600" b="1" dirty="0">
                <a:solidFill>
                  <a:schemeClr val="tx1"/>
                </a:solidFill>
                <a:latin typeface="Meiryo UI" panose="020B0604030504040204" pitchFamily="50" charset="-128"/>
                <a:ea typeface="Meiryo UI" panose="020B0604030504040204" pitchFamily="50" charset="-128"/>
              </a:rPr>
              <a:t>課税標準</a:t>
            </a:r>
            <a:r>
              <a:rPr lang="ja-JP" altLang="en-US" sz="1600"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所得控除</a:t>
            </a:r>
            <a:r>
              <a:rPr lang="ja-JP" altLang="en-US" sz="1600" dirty="0">
                <a:solidFill>
                  <a:schemeClr val="tx1"/>
                </a:solidFill>
                <a:latin typeface="Meiryo UI" panose="020B0604030504040204" pitchFamily="50" charset="-128"/>
                <a:ea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rPr>
              <a:t>税額控除</a:t>
            </a:r>
            <a:r>
              <a:rPr lang="ja-JP" altLang="en-US" sz="1600" dirty="0">
                <a:solidFill>
                  <a:schemeClr val="tx1"/>
                </a:solidFill>
                <a:latin typeface="Meiryo UI" panose="020B0604030504040204" pitchFamily="50" charset="-128"/>
                <a:ea typeface="Meiryo UI" panose="020B0604030504040204" pitchFamily="50" charset="-128"/>
              </a:rPr>
              <a:t>などの計算の内訳が記載されており、会社はこの「月割額」に従っての給与から住民税を天引きします。</a:t>
            </a:r>
            <a:endParaRPr lang="en-US" altLang="ja-JP" sz="1600" dirty="0">
              <a:solidFill>
                <a:schemeClr val="tx1"/>
              </a:solidFill>
              <a:latin typeface="Meiryo UI" panose="020B0604030504040204" pitchFamily="50" charset="-128"/>
              <a:ea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この通知に関して、令和</a:t>
            </a:r>
            <a:r>
              <a:rPr lang="en-US" altLang="ja-JP" sz="1600" dirty="0">
                <a:solidFill>
                  <a:schemeClr val="tx1"/>
                </a:solidFill>
                <a:latin typeface="Meiryo UI" panose="020B0604030504040204" pitchFamily="50" charset="-128"/>
                <a:ea typeface="Meiryo UI" panose="020B0604030504040204" pitchFamily="50" charset="-128"/>
              </a:rPr>
              <a:t>6</a:t>
            </a:r>
            <a:r>
              <a:rPr lang="ja-JP" altLang="en-US" sz="1600" dirty="0">
                <a:solidFill>
                  <a:schemeClr val="tx1"/>
                </a:solidFill>
                <a:latin typeface="Meiryo UI" panose="020B0604030504040204" pitchFamily="50" charset="-128"/>
                <a:ea typeface="Meiryo UI" panose="020B0604030504040204" pitchFamily="50" charset="-128"/>
              </a:rPr>
              <a:t>年分から納税義務者（会社）が電子で受領し、社員に配布できるようになりました。</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また、</a:t>
            </a:r>
            <a:r>
              <a:rPr lang="en-US" altLang="ja-JP" sz="1600" b="1" dirty="0">
                <a:solidFill>
                  <a:schemeClr val="tx1"/>
                </a:solidFill>
                <a:latin typeface="Meiryo UI" panose="020B0604030504040204" pitchFamily="50" charset="-128"/>
                <a:ea typeface="Meiryo UI" panose="020B0604030504040204" pitchFamily="50" charset="-128"/>
              </a:rPr>
              <a:t>PCA Hub </a:t>
            </a:r>
            <a:r>
              <a:rPr lang="ja-JP" altLang="en-US" sz="1600" b="1" dirty="0">
                <a:solidFill>
                  <a:schemeClr val="tx1"/>
                </a:solidFill>
                <a:latin typeface="Meiryo UI" panose="020B0604030504040204" pitchFamily="50" charset="-128"/>
                <a:ea typeface="Meiryo UI" panose="020B0604030504040204" pitchFamily="50" charset="-128"/>
              </a:rPr>
              <a:t>給与明細</a:t>
            </a:r>
            <a:r>
              <a:rPr lang="ja-JP" altLang="en-US" sz="1600" dirty="0">
                <a:solidFill>
                  <a:schemeClr val="tx1"/>
                </a:solidFill>
                <a:latin typeface="Meiryo UI" panose="020B0604030504040204" pitchFamily="50" charset="-128"/>
                <a:ea typeface="Meiryo UI" panose="020B0604030504040204" pitchFamily="50" charset="-128"/>
              </a:rPr>
              <a:t>をご利用の場合、</a:t>
            </a:r>
            <a:r>
              <a:rPr lang="ja-JP" altLang="en-US" sz="1600" dirty="0">
                <a:latin typeface="Meiryo UI" panose="020B0604030504040204" pitchFamily="50" charset="-128"/>
                <a:ea typeface="Meiryo UI" panose="020B0604030504040204" pitchFamily="50" charset="-128"/>
              </a:rPr>
              <a:t>社員宛に配信された特別徴収税額通知書を閲覧、またはダウンロードすることができます。</a:t>
            </a:r>
            <a:endParaRPr lang="en-US" altLang="ja-JP" sz="1600" dirty="0">
              <a:latin typeface="Meiryo UI" panose="020B0604030504040204" pitchFamily="50" charset="-128"/>
              <a:ea typeface="Meiryo UI" panose="020B0604030504040204" pitchFamily="50" charset="-128"/>
            </a:endParaRPr>
          </a:p>
          <a:p>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本マニュアルでは</a:t>
            </a:r>
            <a:r>
              <a:rPr lang="en-US" altLang="ja-JP" sz="1600" b="1" dirty="0">
                <a:solidFill>
                  <a:schemeClr val="tx1"/>
                </a:solidFill>
                <a:latin typeface="Meiryo UI" panose="020B0604030504040204" pitchFamily="50" charset="-128"/>
                <a:ea typeface="Meiryo UI" panose="020B0604030504040204" pitchFamily="50" charset="-128"/>
              </a:rPr>
              <a:t>PCA Hub </a:t>
            </a:r>
            <a:r>
              <a:rPr lang="ja-JP" altLang="en-US" sz="1600" b="1" dirty="0">
                <a:solidFill>
                  <a:schemeClr val="tx1"/>
                </a:solidFill>
                <a:latin typeface="Meiryo UI" panose="020B0604030504040204" pitchFamily="50" charset="-128"/>
                <a:ea typeface="Meiryo UI" panose="020B0604030504040204" pitchFamily="50" charset="-128"/>
              </a:rPr>
              <a:t>給与明細での</a:t>
            </a:r>
            <a:r>
              <a:rPr lang="ja-JP" altLang="en-US" sz="1600" b="1" dirty="0">
                <a:latin typeface="Meiryo UI" panose="020B0604030504040204" pitchFamily="50" charset="-128"/>
                <a:ea typeface="Meiryo UI" panose="020B0604030504040204" pitchFamily="50" charset="-128"/>
              </a:rPr>
              <a:t>特別徴収税額通知書の確認方法</a:t>
            </a:r>
            <a:r>
              <a:rPr lang="ja-JP" altLang="en-US" sz="1600" dirty="0">
                <a:latin typeface="Meiryo UI" panose="020B0604030504040204" pitchFamily="50" charset="-128"/>
                <a:ea typeface="Meiryo UI" panose="020B0604030504040204" pitchFamily="50" charset="-128"/>
              </a:rPr>
              <a:t>について説明いたします。</a:t>
            </a:r>
            <a:endParaRPr lang="en-US" altLang="ja-JP"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26349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Google Shape;311;g25ee6ca055f_0_928"/>
          <p:cNvSpPr txBox="1">
            <a:spLocks noGrp="1"/>
          </p:cNvSpPr>
          <p:nvPr>
            <p:ph type="title"/>
          </p:nvPr>
        </p:nvSpPr>
        <p:spPr>
          <a:xfrm>
            <a:off x="549215" y="421051"/>
            <a:ext cx="8229600" cy="634200"/>
          </a:xfrm>
          <a:prstGeom prst="rect">
            <a:avLst/>
          </a:prstGeom>
        </p:spPr>
        <p:txBody>
          <a:bodyPr spcFirstLastPara="1" wrap="square" lIns="91425" tIns="45700" rIns="91425" bIns="45700" anchor="ctr" anchorCtr="0">
            <a:normAutofit/>
          </a:bodyPr>
          <a:lstStyle/>
          <a:p>
            <a:pPr lvl="0"/>
            <a:r>
              <a:rPr lang="ja-JP" altLang="en-US" sz="2400" dirty="0">
                <a:solidFill>
                  <a:srgbClr val="333333"/>
                </a:solidFill>
                <a:latin typeface="Noto Sans JP"/>
              </a:rPr>
              <a:t>納税義務者用</a:t>
            </a:r>
            <a:r>
              <a:rPr lang="ja-JP" altLang="en-US" sz="2500" dirty="0">
                <a:latin typeface="Meiryo UI" panose="020B0604030504040204" pitchFamily="50" charset="-128"/>
                <a:ea typeface="Meiryo UI" panose="020B0604030504040204" pitchFamily="50" charset="-128"/>
              </a:rPr>
              <a:t>データの通知</a:t>
            </a:r>
            <a:endParaRPr sz="2500" dirty="0">
              <a:latin typeface="+mn-ea"/>
              <a:ea typeface="+mn-ea"/>
            </a:endParaRPr>
          </a:p>
        </p:txBody>
      </p:sp>
      <p:sp>
        <p:nvSpPr>
          <p:cNvPr id="312" name="Google Shape;312;g25ee6ca055f_0_928"/>
          <p:cNvSpPr txBox="1">
            <a:spLocks noGrp="1"/>
          </p:cNvSpPr>
          <p:nvPr>
            <p:ph type="sldNum" idx="12"/>
          </p:nvPr>
        </p:nvSpPr>
        <p:spPr>
          <a:xfrm>
            <a:off x="8544272" y="6676072"/>
            <a:ext cx="2133600" cy="187500"/>
          </a:xfrm>
          <a:prstGeom prst="rect">
            <a:avLst/>
          </a:prstGeom>
        </p:spPr>
        <p:txBody>
          <a:bodyPr spcFirstLastPara="1" wrap="square" lIns="91425" tIns="45700" rIns="91425" bIns="45700" anchor="ctr" anchorCtr="0">
            <a:noAutofit/>
          </a:bodyPr>
          <a:lstStyle/>
          <a:p>
            <a:fld id="{00000000-1234-1234-1234-123412341234}" type="slidenum">
              <a:rPr lang="en-US" altLang="ja-JP"/>
              <a:pPr/>
              <a:t>2</a:t>
            </a:fld>
            <a:endParaRPr/>
          </a:p>
        </p:txBody>
      </p:sp>
      <p:sp>
        <p:nvSpPr>
          <p:cNvPr id="2" name="正方形/長方形 1">
            <a:extLst>
              <a:ext uri="{FF2B5EF4-FFF2-40B4-BE49-F238E27FC236}">
                <a16:creationId xmlns:a16="http://schemas.microsoft.com/office/drawing/2014/main" id="{7A608CE5-28C2-2DBA-C08A-3AEAC5297890}"/>
              </a:ext>
            </a:extLst>
          </p:cNvPr>
          <p:cNvSpPr/>
          <p:nvPr/>
        </p:nvSpPr>
        <p:spPr>
          <a:xfrm>
            <a:off x="781789" y="1196279"/>
            <a:ext cx="5314211" cy="397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sym typeface="Meiryo"/>
              </a:rPr>
              <a:t>手順１：</a:t>
            </a:r>
            <a:r>
              <a:rPr kumimoji="1" lang="zh-TW" altLang="en-US" sz="1600" dirty="0">
                <a:latin typeface="Meiryo UI" panose="020B0604030504040204" pitchFamily="50" charset="-128"/>
                <a:ea typeface="Meiryo UI" panose="020B0604030504040204" pitchFamily="50" charset="-128"/>
                <a:sym typeface="Meiryo"/>
              </a:rPr>
              <a:t>特別徴収税額通知（納税義務者用）</a:t>
            </a:r>
            <a:r>
              <a:rPr kumimoji="1" lang="ja-JP" altLang="en-US" sz="1600" dirty="0">
                <a:latin typeface="Meiryo UI" panose="020B0604030504040204" pitchFamily="50" charset="-128"/>
                <a:ea typeface="Meiryo UI" panose="020B0604030504040204" pitchFamily="50" charset="-128"/>
                <a:sym typeface="Meiryo"/>
              </a:rPr>
              <a:t>の配布通知</a:t>
            </a:r>
            <a:endParaRPr kumimoji="1" lang="ja-JP" altLang="en-US" sz="16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C5090280-F37E-B808-0FC5-47FB1BEFE721}"/>
              </a:ext>
            </a:extLst>
          </p:cNvPr>
          <p:cNvSpPr/>
          <p:nvPr/>
        </p:nvSpPr>
        <p:spPr>
          <a:xfrm>
            <a:off x="938661" y="1802366"/>
            <a:ext cx="9569688" cy="1077218"/>
          </a:xfrm>
          <a:prstGeom prst="rect">
            <a:avLst/>
          </a:prstGeom>
        </p:spPr>
        <p:txBody>
          <a:bodyPr wrap="square">
            <a:spAutoFit/>
          </a:bodyPr>
          <a:lstStyle/>
          <a:p>
            <a:r>
              <a:rPr lang="ja-JP" altLang="en-US" sz="1600" dirty="0">
                <a:solidFill>
                  <a:srgbClr val="333333"/>
                </a:solidFill>
                <a:latin typeface="Meiryo UI" panose="020B0604030504040204" pitchFamily="50" charset="-128"/>
                <a:ea typeface="Meiryo UI" panose="020B0604030504040204" pitchFamily="50" charset="-128"/>
              </a:rPr>
              <a:t>各社員は「</a:t>
            </a:r>
            <a:r>
              <a:rPr lang="en-US" altLang="ja-JP" sz="1600" dirty="0">
                <a:solidFill>
                  <a:srgbClr val="333333"/>
                </a:solidFill>
                <a:latin typeface="Meiryo UI" panose="020B0604030504040204" pitchFamily="50" charset="-128"/>
                <a:ea typeface="Meiryo UI" panose="020B0604030504040204" pitchFamily="50" charset="-128"/>
              </a:rPr>
              <a:t>PCA</a:t>
            </a:r>
            <a:r>
              <a:rPr lang="ja-JP" altLang="en-US" sz="1600" dirty="0">
                <a:solidFill>
                  <a:srgbClr val="333333"/>
                </a:solidFill>
                <a:latin typeface="Meiryo UI" panose="020B0604030504040204" pitchFamily="50" charset="-128"/>
                <a:ea typeface="Meiryo UI" panose="020B0604030504040204" pitchFamily="50" charset="-128"/>
              </a:rPr>
              <a:t> </a:t>
            </a:r>
            <a:r>
              <a:rPr lang="en-US" altLang="ja-JP" sz="1600" dirty="0">
                <a:solidFill>
                  <a:srgbClr val="333333"/>
                </a:solidFill>
                <a:latin typeface="Meiryo UI" panose="020B0604030504040204" pitchFamily="50" charset="-128"/>
                <a:ea typeface="Meiryo UI" panose="020B0604030504040204" pitchFamily="50" charset="-128"/>
              </a:rPr>
              <a:t>Hub</a:t>
            </a:r>
            <a:r>
              <a:rPr lang="ja-JP" altLang="en-US" sz="1600" dirty="0">
                <a:solidFill>
                  <a:srgbClr val="333333"/>
                </a:solidFill>
                <a:latin typeface="Meiryo UI" panose="020B0604030504040204" pitchFamily="50" charset="-128"/>
                <a:ea typeface="Meiryo UI" panose="020B0604030504040204" pitchFamily="50" charset="-128"/>
              </a:rPr>
              <a:t> 給与明細」に配信された特別徴収税額通知（納税義務者用）を照会することができます。</a:t>
            </a:r>
            <a:endParaRPr lang="ja-JP" altLang="en-US" sz="1600" dirty="0">
              <a:latin typeface="Meiryo UI" panose="020B0604030504040204" pitchFamily="50" charset="-128"/>
              <a:ea typeface="Meiryo UI" panose="020B0604030504040204" pitchFamily="50" charset="-128"/>
            </a:endParaRPr>
          </a:p>
          <a:p>
            <a:endParaRPr lang="en-US" altLang="ja-JP" sz="1600" dirty="0">
              <a:solidFill>
                <a:srgbClr val="333333"/>
              </a:solidFill>
              <a:latin typeface="Meiryo UI" panose="020B0604030504040204" pitchFamily="50" charset="-128"/>
              <a:ea typeface="Meiryo UI" panose="020B0604030504040204" pitchFamily="50" charset="-128"/>
            </a:endParaRPr>
          </a:p>
          <a:p>
            <a:r>
              <a:rPr lang="ja-JP" altLang="en-US" sz="1600" dirty="0">
                <a:solidFill>
                  <a:srgbClr val="333333"/>
                </a:solidFill>
                <a:latin typeface="Meiryo UI" panose="020B0604030504040204" pitchFamily="50" charset="-128"/>
                <a:ea typeface="Meiryo UI" panose="020B0604030504040204" pitchFamily="50" charset="-128"/>
              </a:rPr>
              <a:t>「</a:t>
            </a:r>
            <a:r>
              <a:rPr lang="en-US" altLang="ja-JP" sz="1600" dirty="0">
                <a:solidFill>
                  <a:srgbClr val="333333"/>
                </a:solidFill>
                <a:latin typeface="Meiryo UI" panose="020B0604030504040204" pitchFamily="50" charset="-128"/>
                <a:ea typeface="Meiryo UI" panose="020B0604030504040204" pitchFamily="50" charset="-128"/>
              </a:rPr>
              <a:t>PCA Hub </a:t>
            </a:r>
            <a:r>
              <a:rPr lang="ja-JP" altLang="en-US" sz="1600" dirty="0">
                <a:solidFill>
                  <a:srgbClr val="333333"/>
                </a:solidFill>
                <a:latin typeface="Meiryo UI" panose="020B0604030504040204" pitchFamily="50" charset="-128"/>
                <a:ea typeface="Meiryo UI" panose="020B0604030504040204" pitchFamily="50" charset="-128"/>
              </a:rPr>
              <a:t>給与明細」に特別徴収税額通知（納税義務者用）が配信された時点では、暗号化されています。</a:t>
            </a:r>
            <a:endParaRPr lang="en-US" altLang="ja-JP" sz="1600" dirty="0">
              <a:solidFill>
                <a:srgbClr val="333333"/>
              </a:solidFill>
              <a:latin typeface="Meiryo UI" panose="020B0604030504040204" pitchFamily="50" charset="-128"/>
              <a:ea typeface="Meiryo UI" panose="020B0604030504040204" pitchFamily="50" charset="-128"/>
            </a:endParaRPr>
          </a:p>
          <a:p>
            <a:r>
              <a:rPr lang="ja-JP" altLang="en-US" sz="1600" dirty="0">
                <a:solidFill>
                  <a:srgbClr val="333333"/>
                </a:solidFill>
                <a:latin typeface="Meiryo UI" panose="020B0604030504040204" pitchFamily="50" charset="-128"/>
                <a:ea typeface="Meiryo UI" panose="020B0604030504040204" pitchFamily="50" charset="-128"/>
              </a:rPr>
              <a:t>そのため、配信直後は明細一覧には表示されず、配布の通知のみが表示されます。</a:t>
            </a:r>
            <a:endParaRPr lang="en-US" altLang="ja-JP" sz="1600" dirty="0">
              <a:solidFill>
                <a:srgbClr val="333333"/>
              </a:solidFill>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422C8AE7-3FF5-2377-9B60-4613C868A48F}"/>
              </a:ext>
            </a:extLst>
          </p:cNvPr>
          <p:cNvGrpSpPr/>
          <p:nvPr/>
        </p:nvGrpSpPr>
        <p:grpSpPr>
          <a:xfrm>
            <a:off x="1737849" y="3230777"/>
            <a:ext cx="8940023" cy="2159584"/>
            <a:chOff x="1475576" y="3009831"/>
            <a:chExt cx="8940023" cy="2159584"/>
          </a:xfrm>
        </p:grpSpPr>
        <p:pic>
          <p:nvPicPr>
            <p:cNvPr id="6" name="図 5">
              <a:extLst>
                <a:ext uri="{FF2B5EF4-FFF2-40B4-BE49-F238E27FC236}">
                  <a16:creationId xmlns:a16="http://schemas.microsoft.com/office/drawing/2014/main" id="{2BF774AD-F90E-61F8-594D-3B9EE12A931B}"/>
                </a:ext>
              </a:extLst>
            </p:cNvPr>
            <p:cNvPicPr>
              <a:picLocks noChangeAspect="1"/>
            </p:cNvPicPr>
            <p:nvPr/>
          </p:nvPicPr>
          <p:blipFill>
            <a:blip r:embed="rId3"/>
            <a:stretch>
              <a:fillRect/>
            </a:stretch>
          </p:blipFill>
          <p:spPr>
            <a:xfrm>
              <a:off x="1475576" y="3009831"/>
              <a:ext cx="8821870" cy="2159584"/>
            </a:xfrm>
            <a:prstGeom prst="rect">
              <a:avLst/>
            </a:prstGeom>
          </p:spPr>
        </p:pic>
        <p:sp>
          <p:nvSpPr>
            <p:cNvPr id="9" name="正方形/長方形 8"/>
            <p:cNvSpPr/>
            <p:nvPr/>
          </p:nvSpPr>
          <p:spPr>
            <a:xfrm>
              <a:off x="3317134" y="4089623"/>
              <a:ext cx="6928942" cy="6164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895023" y="4659317"/>
              <a:ext cx="1520576" cy="380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Meiryo UI" panose="020B0604030504040204" pitchFamily="50" charset="-128"/>
                  <a:ea typeface="Meiryo UI" panose="020B0604030504040204" pitchFamily="50" charset="-128"/>
                </a:rPr>
                <a:t>通知内容をクリック</a:t>
              </a:r>
            </a:p>
          </p:txBody>
        </p:sp>
      </p:grpSp>
    </p:spTree>
    <p:extLst>
      <p:ext uri="{BB962C8B-B14F-4D97-AF65-F5344CB8AC3E}">
        <p14:creationId xmlns:p14="http://schemas.microsoft.com/office/powerpoint/2010/main" val="317140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Google Shape;311;g25ee6ca055f_0_928"/>
          <p:cNvSpPr txBox="1">
            <a:spLocks noGrp="1"/>
          </p:cNvSpPr>
          <p:nvPr>
            <p:ph type="title"/>
          </p:nvPr>
        </p:nvSpPr>
        <p:spPr>
          <a:xfrm>
            <a:off x="531962" y="411152"/>
            <a:ext cx="8229600" cy="634200"/>
          </a:xfrm>
          <a:prstGeom prst="rect">
            <a:avLst/>
          </a:prstGeom>
        </p:spPr>
        <p:txBody>
          <a:bodyPr spcFirstLastPara="1" wrap="square" lIns="91425" tIns="45700" rIns="91425" bIns="45700" anchor="ctr" anchorCtr="0">
            <a:normAutofit/>
          </a:bodyPr>
          <a:lstStyle/>
          <a:p>
            <a:pPr lvl="0"/>
            <a:r>
              <a:rPr lang="ja-JP" altLang="en-US" sz="2400" dirty="0">
                <a:solidFill>
                  <a:srgbClr val="333333"/>
                </a:solidFill>
                <a:latin typeface="Noto Sans JP"/>
              </a:rPr>
              <a:t>納税義務者用</a:t>
            </a:r>
            <a:r>
              <a:rPr lang="ja-JP" altLang="en-US" sz="2500" dirty="0">
                <a:latin typeface="Meiryo UI" panose="020B0604030504040204" pitchFamily="50" charset="-128"/>
                <a:ea typeface="Meiryo UI" panose="020B0604030504040204" pitchFamily="50" charset="-128"/>
              </a:rPr>
              <a:t>データの照会</a:t>
            </a:r>
            <a:endParaRPr sz="2500" dirty="0">
              <a:latin typeface="+mn-ea"/>
              <a:ea typeface="+mn-ea"/>
            </a:endParaRPr>
          </a:p>
        </p:txBody>
      </p:sp>
      <p:sp>
        <p:nvSpPr>
          <p:cNvPr id="312" name="Google Shape;312;g25ee6ca055f_0_928"/>
          <p:cNvSpPr txBox="1">
            <a:spLocks noGrp="1"/>
          </p:cNvSpPr>
          <p:nvPr>
            <p:ph type="sldNum" idx="12"/>
          </p:nvPr>
        </p:nvSpPr>
        <p:spPr>
          <a:xfrm>
            <a:off x="8544272" y="6676072"/>
            <a:ext cx="2133600" cy="187500"/>
          </a:xfrm>
          <a:prstGeom prst="rect">
            <a:avLst/>
          </a:prstGeom>
        </p:spPr>
        <p:txBody>
          <a:bodyPr spcFirstLastPara="1" wrap="square" lIns="91425" tIns="45700" rIns="91425" bIns="45700" anchor="ctr" anchorCtr="0">
            <a:noAutofit/>
          </a:bodyPr>
          <a:lstStyle/>
          <a:p>
            <a:fld id="{00000000-1234-1234-1234-123412341234}" type="slidenum">
              <a:rPr lang="en-US" altLang="ja-JP"/>
              <a:pPr/>
              <a:t>3</a:t>
            </a:fld>
            <a:endParaRPr/>
          </a:p>
        </p:txBody>
      </p:sp>
      <p:sp>
        <p:nvSpPr>
          <p:cNvPr id="2" name="正方形/長方形 1">
            <a:extLst>
              <a:ext uri="{FF2B5EF4-FFF2-40B4-BE49-F238E27FC236}">
                <a16:creationId xmlns:a16="http://schemas.microsoft.com/office/drawing/2014/main" id="{7A608CE5-28C2-2DBA-C08A-3AEAC5297890}"/>
              </a:ext>
            </a:extLst>
          </p:cNvPr>
          <p:cNvSpPr/>
          <p:nvPr/>
        </p:nvSpPr>
        <p:spPr>
          <a:xfrm>
            <a:off x="905433" y="1045352"/>
            <a:ext cx="1896381" cy="397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sym typeface="Meiryo"/>
              </a:rPr>
              <a:t>手順２：照会実行</a:t>
            </a:r>
            <a:endParaRPr kumimoji="1" lang="ja-JP" altLang="en-US" sz="16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C5090280-F37E-B808-0FC5-47FB1BEFE721}"/>
              </a:ext>
            </a:extLst>
          </p:cNvPr>
          <p:cNvSpPr/>
          <p:nvPr/>
        </p:nvSpPr>
        <p:spPr>
          <a:xfrm>
            <a:off x="905434" y="1602977"/>
            <a:ext cx="8477230" cy="1815882"/>
          </a:xfrm>
          <a:prstGeom prst="rect">
            <a:avLst/>
          </a:prstGeom>
        </p:spPr>
        <p:txBody>
          <a:bodyPr wrap="square">
            <a:spAutoFit/>
          </a:bodyPr>
          <a:lstStyle/>
          <a:p>
            <a:r>
              <a:rPr lang="ja-JP" altLang="en-US" sz="1600" dirty="0">
                <a:solidFill>
                  <a:srgbClr val="333333"/>
                </a:solidFill>
                <a:latin typeface="Meiryo UI" panose="020B0604030504040204" pitchFamily="50" charset="-128"/>
                <a:ea typeface="Meiryo UI" panose="020B0604030504040204" pitchFamily="50" charset="-128"/>
              </a:rPr>
              <a:t>特別徴収税額通知（納税義務者用）を確認するためには、照会を実行する必要があります。</a:t>
            </a:r>
            <a:endParaRPr lang="en-US" altLang="ja-JP" sz="1600" dirty="0">
              <a:solidFill>
                <a:srgbClr val="333333"/>
              </a:solidFill>
              <a:latin typeface="Meiryo UI" panose="020B0604030504040204" pitchFamily="50" charset="-128"/>
              <a:ea typeface="Meiryo UI" panose="020B0604030504040204" pitchFamily="50" charset="-128"/>
            </a:endParaRPr>
          </a:p>
          <a:p>
            <a:r>
              <a:rPr lang="ja-JP" altLang="en-US" sz="1600" dirty="0">
                <a:solidFill>
                  <a:srgbClr val="333333"/>
                </a:solidFill>
                <a:latin typeface="Meiryo UI" panose="020B0604030504040204" pitchFamily="50" charset="-128"/>
                <a:ea typeface="Meiryo UI" panose="020B0604030504040204" pitchFamily="50" charset="-128"/>
              </a:rPr>
              <a:t>照会には、パスワードの入力が必要です。</a:t>
            </a:r>
            <a:endParaRPr lang="en-US" altLang="ja-JP" sz="1600" dirty="0">
              <a:solidFill>
                <a:srgbClr val="333333"/>
              </a:solidFill>
              <a:latin typeface="Meiryo UI" panose="020B0604030504040204" pitchFamily="50" charset="-128"/>
              <a:ea typeface="Meiryo UI" panose="020B0604030504040204" pitchFamily="50" charset="-128"/>
            </a:endParaRPr>
          </a:p>
          <a:p>
            <a:r>
              <a:rPr lang="ja-JP" altLang="en-US" sz="1600" dirty="0">
                <a:solidFill>
                  <a:srgbClr val="333333"/>
                </a:solidFill>
                <a:latin typeface="Meiryo UI" panose="020B0604030504040204" pitchFamily="50" charset="-128"/>
                <a:ea typeface="Meiryo UI" panose="020B0604030504040204" pitchFamily="50" charset="-128"/>
              </a:rPr>
              <a:t>「</a:t>
            </a:r>
            <a:r>
              <a:rPr lang="en-US" altLang="ja-JP" sz="1600" dirty="0" err="1">
                <a:solidFill>
                  <a:srgbClr val="333333"/>
                </a:solidFill>
                <a:latin typeface="Meiryo UI" panose="020B0604030504040204" pitchFamily="50" charset="-128"/>
                <a:ea typeface="Meiryo UI" panose="020B0604030504040204" pitchFamily="50" charset="-128"/>
              </a:rPr>
              <a:t>eLTAX</a:t>
            </a:r>
            <a:r>
              <a:rPr lang="ja-JP" altLang="en-US" sz="1600" dirty="0">
                <a:solidFill>
                  <a:srgbClr val="333333"/>
                </a:solidFill>
                <a:latin typeface="Meiryo UI" panose="020B0604030504040204" pitchFamily="50" charset="-128"/>
                <a:ea typeface="Meiryo UI" panose="020B0604030504040204" pitchFamily="50" charset="-128"/>
              </a:rPr>
              <a:t>でパスワードを取得する」をクリックすると、ブラウザでパスワード確認サイトを開きます。</a:t>
            </a:r>
            <a:endParaRPr lang="en-US" altLang="ja-JP" sz="1600" dirty="0">
              <a:solidFill>
                <a:srgbClr val="333333"/>
              </a:solidFill>
              <a:latin typeface="Meiryo UI" panose="020B0604030504040204" pitchFamily="50" charset="-128"/>
              <a:ea typeface="Meiryo UI" panose="020B0604030504040204" pitchFamily="50" charset="-128"/>
            </a:endParaRPr>
          </a:p>
          <a:p>
            <a:r>
              <a:rPr lang="ja-JP" altLang="en-US" sz="1600" dirty="0">
                <a:solidFill>
                  <a:srgbClr val="333333"/>
                </a:solidFill>
                <a:latin typeface="Meiryo UI" panose="020B0604030504040204" pitchFamily="50" charset="-128"/>
                <a:ea typeface="Meiryo UI" panose="020B0604030504040204" pitchFamily="50" charset="-128"/>
              </a:rPr>
              <a:t>サイト先で取得したパスワードをパスワード欄に入力し、</a:t>
            </a:r>
            <a:r>
              <a:rPr lang="ja-JP" altLang="en-US" sz="1600" dirty="0">
                <a:solidFill>
                  <a:schemeClr val="tx1"/>
                </a:solidFill>
                <a:latin typeface="Meiryo UI" panose="020B0604030504040204" pitchFamily="50" charset="-128"/>
                <a:ea typeface="Meiryo UI" panose="020B0604030504040204" pitchFamily="50" charset="-128"/>
              </a:rPr>
              <a:t>「照会」</a:t>
            </a:r>
            <a:r>
              <a:rPr lang="ja-JP" altLang="en-US" sz="1600" dirty="0">
                <a:solidFill>
                  <a:srgbClr val="333333"/>
                </a:solidFill>
                <a:latin typeface="Meiryo UI" panose="020B0604030504040204" pitchFamily="50" charset="-128"/>
                <a:ea typeface="Meiryo UI" panose="020B0604030504040204" pitchFamily="50" charset="-128"/>
              </a:rPr>
              <a:t>ボタンを押します。</a:t>
            </a:r>
            <a:endParaRPr lang="en-US" altLang="ja-JP" sz="1600" dirty="0">
              <a:solidFill>
                <a:srgbClr val="333333"/>
              </a:solidFill>
              <a:latin typeface="Meiryo UI" panose="020B0604030504040204" pitchFamily="50" charset="-128"/>
              <a:ea typeface="Meiryo UI" panose="020B0604030504040204" pitchFamily="50" charset="-128"/>
            </a:endParaRPr>
          </a:p>
          <a:p>
            <a:r>
              <a:rPr lang="ja-JP" altLang="en-US" sz="1600" dirty="0">
                <a:solidFill>
                  <a:srgbClr val="333333"/>
                </a:solidFill>
                <a:latin typeface="Meiryo UI" panose="020B0604030504040204" pitchFamily="50" charset="-128"/>
                <a:ea typeface="Meiryo UI" panose="020B0604030504040204" pitchFamily="50" charset="-128"/>
              </a:rPr>
              <a:t>パスワードの取得については次のページをご覧ください。</a:t>
            </a:r>
            <a:endParaRPr lang="en-US" altLang="ja-JP" sz="1600" dirty="0">
              <a:solidFill>
                <a:srgbClr val="333333"/>
              </a:solidFill>
              <a:latin typeface="Meiryo UI" panose="020B0604030504040204" pitchFamily="50" charset="-128"/>
              <a:ea typeface="Meiryo UI" panose="020B0604030504040204" pitchFamily="50" charset="-128"/>
            </a:endParaRPr>
          </a:p>
          <a:p>
            <a:endParaRPr lang="en-US" altLang="ja-JP" sz="1600" dirty="0">
              <a:solidFill>
                <a:srgbClr val="333333"/>
              </a:solidFill>
              <a:latin typeface="Meiryo UI" panose="020B0604030504040204" pitchFamily="50" charset="-128"/>
              <a:ea typeface="Meiryo UI" panose="020B0604030504040204" pitchFamily="50" charset="-128"/>
            </a:endParaRPr>
          </a:p>
          <a:p>
            <a:r>
              <a:rPr lang="en-US" altLang="ja-JP" sz="1600" dirty="0">
                <a:solidFill>
                  <a:srgbClr val="333333"/>
                </a:solidFill>
                <a:latin typeface="Meiryo UI" panose="020B0604030504040204" pitchFamily="50" charset="-128"/>
                <a:ea typeface="Meiryo UI" panose="020B0604030504040204" pitchFamily="50" charset="-128"/>
              </a:rPr>
              <a:t>※</a:t>
            </a:r>
            <a:r>
              <a:rPr lang="ja-JP" altLang="en-US" sz="1600" dirty="0">
                <a:solidFill>
                  <a:srgbClr val="333333"/>
                </a:solidFill>
                <a:latin typeface="Meiryo UI" panose="020B0604030504040204" pitchFamily="50" charset="-128"/>
                <a:ea typeface="Meiryo UI" panose="020B0604030504040204" pitchFamily="50" charset="-128"/>
              </a:rPr>
              <a:t>パスワード確認サイトは１人１人異なる</a:t>
            </a:r>
            <a:r>
              <a:rPr lang="en-US" altLang="ja-JP" sz="1600" dirty="0">
                <a:solidFill>
                  <a:srgbClr val="333333"/>
                </a:solidFill>
                <a:latin typeface="Meiryo UI" panose="020B0604030504040204" pitchFamily="50" charset="-128"/>
                <a:ea typeface="Meiryo UI" panose="020B0604030504040204" pitchFamily="50" charset="-128"/>
              </a:rPr>
              <a:t>URL</a:t>
            </a:r>
            <a:r>
              <a:rPr lang="ja-JP" altLang="en-US" sz="1600" dirty="0">
                <a:solidFill>
                  <a:srgbClr val="333333"/>
                </a:solidFill>
                <a:latin typeface="Meiryo UI" panose="020B0604030504040204" pitchFamily="50" charset="-128"/>
                <a:ea typeface="Meiryo UI" panose="020B0604030504040204" pitchFamily="50" charset="-128"/>
              </a:rPr>
              <a:t>になっています。</a:t>
            </a:r>
            <a:endParaRPr lang="en-US" altLang="ja-JP" sz="1600" dirty="0">
              <a:solidFill>
                <a:srgbClr val="333333"/>
              </a:solidFill>
              <a:latin typeface="Meiryo UI" panose="020B0604030504040204" pitchFamily="50" charset="-128"/>
              <a:ea typeface="Meiryo UI" panose="020B0604030504040204" pitchFamily="50" charset="-128"/>
            </a:endParaRPr>
          </a:p>
        </p:txBody>
      </p:sp>
      <p:pic>
        <p:nvPicPr>
          <p:cNvPr id="2050" name="Picture 2" descr="2">
            <a:extLst>
              <a:ext uri="{FF2B5EF4-FFF2-40B4-BE49-F238E27FC236}">
                <a16:creationId xmlns:a16="http://schemas.microsoft.com/office/drawing/2014/main" id="{D34F31B8-3467-846E-6CC4-C5D392E46E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85" t="11736" r="28460" b="11507"/>
          <a:stretch>
            <a:fillRect/>
          </a:stretch>
        </p:blipFill>
        <p:spPr bwMode="auto">
          <a:xfrm>
            <a:off x="6545330" y="2970988"/>
            <a:ext cx="4182874" cy="3363679"/>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344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Google Shape;311;g25ee6ca055f_0_928"/>
          <p:cNvSpPr txBox="1">
            <a:spLocks noGrp="1"/>
          </p:cNvSpPr>
          <p:nvPr>
            <p:ph type="title"/>
          </p:nvPr>
        </p:nvSpPr>
        <p:spPr>
          <a:xfrm>
            <a:off x="475627" y="409019"/>
            <a:ext cx="8229600" cy="634200"/>
          </a:xfrm>
          <a:prstGeom prst="rect">
            <a:avLst/>
          </a:prstGeom>
        </p:spPr>
        <p:txBody>
          <a:bodyPr spcFirstLastPara="1" wrap="square" lIns="91425" tIns="45700" rIns="91425" bIns="45700" anchor="ctr" anchorCtr="0">
            <a:normAutofit/>
          </a:bodyPr>
          <a:lstStyle/>
          <a:p>
            <a:pPr lvl="0"/>
            <a:r>
              <a:rPr lang="ja-JP" altLang="en-US" sz="2400" dirty="0">
                <a:solidFill>
                  <a:srgbClr val="333333"/>
                </a:solidFill>
                <a:latin typeface="Noto Sans JP"/>
              </a:rPr>
              <a:t>参考：納税義務者用</a:t>
            </a:r>
            <a:r>
              <a:rPr lang="ja-JP" altLang="en-US" sz="2500" dirty="0">
                <a:latin typeface="Meiryo UI" panose="020B0604030504040204" pitchFamily="50" charset="-128"/>
                <a:ea typeface="Meiryo UI" panose="020B0604030504040204" pitchFamily="50" charset="-128"/>
              </a:rPr>
              <a:t>データのパスワード取得</a:t>
            </a:r>
            <a:endParaRPr sz="2500" dirty="0">
              <a:latin typeface="+mn-ea"/>
              <a:ea typeface="+mn-ea"/>
            </a:endParaRPr>
          </a:p>
        </p:txBody>
      </p:sp>
      <p:sp>
        <p:nvSpPr>
          <p:cNvPr id="312" name="Google Shape;312;g25ee6ca055f_0_928"/>
          <p:cNvSpPr txBox="1">
            <a:spLocks noGrp="1"/>
          </p:cNvSpPr>
          <p:nvPr>
            <p:ph type="sldNum" idx="12"/>
          </p:nvPr>
        </p:nvSpPr>
        <p:spPr>
          <a:xfrm>
            <a:off x="8544272" y="6676072"/>
            <a:ext cx="2133600" cy="187500"/>
          </a:xfrm>
          <a:prstGeom prst="rect">
            <a:avLst/>
          </a:prstGeom>
        </p:spPr>
        <p:txBody>
          <a:bodyPr spcFirstLastPara="1" wrap="square" lIns="91425" tIns="45700" rIns="91425" bIns="45700" anchor="ctr" anchorCtr="0">
            <a:noAutofit/>
          </a:bodyPr>
          <a:lstStyle/>
          <a:p>
            <a:fld id="{00000000-1234-1234-1234-123412341234}" type="slidenum">
              <a:rPr lang="en-US" altLang="ja-JP"/>
              <a:pPr/>
              <a:t>4</a:t>
            </a:fld>
            <a:endParaRPr/>
          </a:p>
        </p:txBody>
      </p:sp>
      <p:sp>
        <p:nvSpPr>
          <p:cNvPr id="2" name="正方形/長方形 1">
            <a:extLst>
              <a:ext uri="{FF2B5EF4-FFF2-40B4-BE49-F238E27FC236}">
                <a16:creationId xmlns:a16="http://schemas.microsoft.com/office/drawing/2014/main" id="{7A608CE5-28C2-2DBA-C08A-3AEAC5297890}"/>
              </a:ext>
            </a:extLst>
          </p:cNvPr>
          <p:cNvSpPr/>
          <p:nvPr/>
        </p:nvSpPr>
        <p:spPr>
          <a:xfrm>
            <a:off x="824013" y="1043219"/>
            <a:ext cx="2365679" cy="397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sym typeface="Meiryo"/>
              </a:rPr>
              <a:t>参考：パスワードの取得</a:t>
            </a:r>
            <a:endParaRPr kumimoji="1" lang="ja-JP" altLang="en-US" sz="16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C5090280-F37E-B808-0FC5-47FB1BEFE721}"/>
              </a:ext>
            </a:extLst>
          </p:cNvPr>
          <p:cNvSpPr/>
          <p:nvPr/>
        </p:nvSpPr>
        <p:spPr>
          <a:xfrm>
            <a:off x="983777" y="1536404"/>
            <a:ext cx="10692408" cy="830997"/>
          </a:xfrm>
          <a:prstGeom prst="rect">
            <a:avLst/>
          </a:prstGeom>
        </p:spPr>
        <p:txBody>
          <a:bodyPr wrap="square">
            <a:spAutoFit/>
          </a:bodyPr>
          <a:lstStyle/>
          <a:p>
            <a:r>
              <a:rPr lang="ja-JP" altLang="en-US" sz="1600" dirty="0">
                <a:solidFill>
                  <a:srgbClr val="333333"/>
                </a:solidFill>
                <a:latin typeface="Meiryo UI" panose="020B0604030504040204" pitchFamily="50" charset="-128"/>
                <a:ea typeface="Meiryo UI" panose="020B0604030504040204" pitchFamily="50" charset="-128"/>
              </a:rPr>
              <a:t>パスワード確認サイトで「パスワードを表示」を押下することでパスワードが確認できます。</a:t>
            </a:r>
            <a:endParaRPr lang="en-US" altLang="ja-JP" sz="1600" dirty="0">
              <a:solidFill>
                <a:srgbClr val="333333"/>
              </a:solidFill>
              <a:latin typeface="Meiryo UI" panose="020B0604030504040204" pitchFamily="50" charset="-128"/>
              <a:ea typeface="Meiryo UI" panose="020B0604030504040204" pitchFamily="50" charset="-128"/>
            </a:endParaRPr>
          </a:p>
          <a:p>
            <a:r>
              <a:rPr lang="ja-JP" altLang="en-US" sz="1600" dirty="0">
                <a:solidFill>
                  <a:srgbClr val="333333"/>
                </a:solidFill>
                <a:latin typeface="Meiryo UI" panose="020B0604030504040204" pitchFamily="50" charset="-128"/>
                <a:ea typeface="Meiryo UI" panose="020B0604030504040204" pitchFamily="50" charset="-128"/>
              </a:rPr>
              <a:t>「クリップボードにコピー」を利用するとカンタンにパスワードをコピーできます。</a:t>
            </a:r>
            <a:endParaRPr lang="en-US" altLang="ja-JP" sz="1600" dirty="0">
              <a:solidFill>
                <a:srgbClr val="333333"/>
              </a:solidFill>
              <a:latin typeface="Meiryo UI" panose="020B0604030504040204" pitchFamily="50" charset="-128"/>
              <a:ea typeface="Meiryo UI" panose="020B0604030504040204" pitchFamily="50" charset="-128"/>
            </a:endParaRPr>
          </a:p>
          <a:p>
            <a:r>
              <a:rPr lang="ja-JP" altLang="en-US" sz="1600" dirty="0">
                <a:solidFill>
                  <a:srgbClr val="333333"/>
                </a:solidFill>
                <a:latin typeface="Meiryo UI" panose="020B0604030504040204" pitchFamily="50" charset="-128"/>
                <a:ea typeface="Meiryo UI" panose="020B0604030504040204" pitchFamily="50" charset="-128"/>
              </a:rPr>
              <a:t>パスワード入手後は前ページに記載している「特別徴収税額通知書の照会」画面でパスワードを入力します。</a:t>
            </a:r>
            <a:endParaRPr lang="en-US" altLang="ja-JP" sz="1600" dirty="0">
              <a:solidFill>
                <a:srgbClr val="333333"/>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7240FB30-C447-9488-21F8-04FEFDACCDE0}"/>
              </a:ext>
            </a:extLst>
          </p:cNvPr>
          <p:cNvPicPr>
            <a:picLocks noChangeAspect="1"/>
          </p:cNvPicPr>
          <p:nvPr/>
        </p:nvPicPr>
        <p:blipFill>
          <a:blip r:embed="rId3"/>
          <a:stretch>
            <a:fillRect/>
          </a:stretch>
        </p:blipFill>
        <p:spPr>
          <a:xfrm>
            <a:off x="3799821" y="2462992"/>
            <a:ext cx="5060320" cy="3947579"/>
          </a:xfrm>
          <a:prstGeom prst="rect">
            <a:avLst/>
          </a:prstGeom>
        </p:spPr>
      </p:pic>
      <p:sp>
        <p:nvSpPr>
          <p:cNvPr id="5" name="正方形/長方形 4">
            <a:extLst>
              <a:ext uri="{FF2B5EF4-FFF2-40B4-BE49-F238E27FC236}">
                <a16:creationId xmlns:a16="http://schemas.microsoft.com/office/drawing/2014/main" id="{7B1E2D67-3DCD-889A-3500-15BB07F58E65}"/>
              </a:ext>
            </a:extLst>
          </p:cNvPr>
          <p:cNvSpPr/>
          <p:nvPr/>
        </p:nvSpPr>
        <p:spPr>
          <a:xfrm>
            <a:off x="983777" y="2691309"/>
            <a:ext cx="2866421" cy="338554"/>
          </a:xfrm>
          <a:prstGeom prst="rect">
            <a:avLst/>
          </a:prstGeom>
        </p:spPr>
        <p:txBody>
          <a:bodyPr wrap="square">
            <a:spAutoFit/>
          </a:bodyPr>
          <a:lstStyle/>
          <a:p>
            <a:r>
              <a:rPr lang="ja-JP" altLang="en-US" sz="1600" dirty="0">
                <a:solidFill>
                  <a:srgbClr val="333333"/>
                </a:solidFill>
                <a:latin typeface="Meiryo UI" panose="020B0604030504040204" pitchFamily="50" charset="-128"/>
                <a:ea typeface="Meiryo UI" panose="020B0604030504040204" pitchFamily="50" charset="-128"/>
              </a:rPr>
              <a:t>パスワード確認サイトのサンプル</a:t>
            </a:r>
            <a:endParaRPr lang="en-US" altLang="ja-JP" sz="1600" dirty="0">
              <a:solidFill>
                <a:srgbClr val="333333"/>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5264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Google Shape;311;g25ee6ca055f_0_928"/>
          <p:cNvSpPr txBox="1">
            <a:spLocks noGrp="1"/>
          </p:cNvSpPr>
          <p:nvPr>
            <p:ph type="title"/>
          </p:nvPr>
        </p:nvSpPr>
        <p:spPr>
          <a:xfrm>
            <a:off x="594189" y="428938"/>
            <a:ext cx="8229600" cy="634200"/>
          </a:xfrm>
          <a:prstGeom prst="rect">
            <a:avLst/>
          </a:prstGeom>
        </p:spPr>
        <p:txBody>
          <a:bodyPr spcFirstLastPara="1" wrap="square" lIns="91425" tIns="45700" rIns="91425" bIns="45700" anchor="ctr" anchorCtr="0">
            <a:normAutofit/>
          </a:bodyPr>
          <a:lstStyle/>
          <a:p>
            <a:pPr lvl="0"/>
            <a:r>
              <a:rPr lang="ja-JP" altLang="en-US" sz="2400">
                <a:solidFill>
                  <a:srgbClr val="333333"/>
                </a:solidFill>
                <a:latin typeface="Noto Sans JP"/>
              </a:rPr>
              <a:t>納税義務者用</a:t>
            </a:r>
            <a:r>
              <a:rPr lang="ja-JP" altLang="en-US" sz="2500">
                <a:latin typeface="Meiryo UI" panose="020B0604030504040204" pitchFamily="50" charset="-128"/>
                <a:ea typeface="Meiryo UI" panose="020B0604030504040204" pitchFamily="50" charset="-128"/>
              </a:rPr>
              <a:t>データの参照</a:t>
            </a:r>
            <a:endParaRPr sz="2500">
              <a:latin typeface="+mn-ea"/>
              <a:ea typeface="+mn-ea"/>
            </a:endParaRPr>
          </a:p>
        </p:txBody>
      </p:sp>
      <p:sp>
        <p:nvSpPr>
          <p:cNvPr id="312" name="Google Shape;312;g25ee6ca055f_0_928"/>
          <p:cNvSpPr txBox="1">
            <a:spLocks noGrp="1"/>
          </p:cNvSpPr>
          <p:nvPr>
            <p:ph type="sldNum" idx="12"/>
          </p:nvPr>
        </p:nvSpPr>
        <p:spPr>
          <a:xfrm>
            <a:off x="8544272" y="6676072"/>
            <a:ext cx="2133600" cy="187500"/>
          </a:xfrm>
          <a:prstGeom prst="rect">
            <a:avLst/>
          </a:prstGeom>
        </p:spPr>
        <p:txBody>
          <a:bodyPr spcFirstLastPara="1" wrap="square" lIns="91425" tIns="45700" rIns="91425" bIns="45700" anchor="ctr" anchorCtr="0">
            <a:noAutofit/>
          </a:bodyPr>
          <a:lstStyle/>
          <a:p>
            <a:fld id="{00000000-1234-1234-1234-123412341234}" type="slidenum">
              <a:rPr lang="en-US" altLang="ja-JP"/>
              <a:pPr/>
              <a:t>5</a:t>
            </a:fld>
            <a:endParaRPr/>
          </a:p>
        </p:txBody>
      </p:sp>
      <p:sp>
        <p:nvSpPr>
          <p:cNvPr id="2" name="正方形/長方形 1">
            <a:extLst>
              <a:ext uri="{FF2B5EF4-FFF2-40B4-BE49-F238E27FC236}">
                <a16:creationId xmlns:a16="http://schemas.microsoft.com/office/drawing/2014/main" id="{7A608CE5-28C2-2DBA-C08A-3AEAC5297890}"/>
              </a:ext>
            </a:extLst>
          </p:cNvPr>
          <p:cNvSpPr/>
          <p:nvPr/>
        </p:nvSpPr>
        <p:spPr>
          <a:xfrm>
            <a:off x="936401" y="1161615"/>
            <a:ext cx="2381229" cy="397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a:latin typeface="Meiryo UI" panose="020B0604030504040204" pitchFamily="50" charset="-128"/>
                <a:ea typeface="Meiryo UI" panose="020B0604030504040204" pitchFamily="50" charset="-128"/>
                <a:sym typeface="Meiryo"/>
              </a:rPr>
              <a:t>手順</a:t>
            </a:r>
            <a:r>
              <a:rPr kumimoji="1" lang="en-US" altLang="ja-JP" sz="1600">
                <a:latin typeface="Meiryo UI" panose="020B0604030504040204" pitchFamily="50" charset="-128"/>
                <a:ea typeface="Meiryo UI" panose="020B0604030504040204" pitchFamily="50" charset="-128"/>
                <a:sym typeface="Meiryo"/>
              </a:rPr>
              <a:t>3</a:t>
            </a:r>
            <a:r>
              <a:rPr kumimoji="1" lang="ja-JP" altLang="en-US" sz="1600">
                <a:latin typeface="Meiryo UI" panose="020B0604030504040204" pitchFamily="50" charset="-128"/>
                <a:ea typeface="Meiryo UI" panose="020B0604030504040204" pitchFamily="50" charset="-128"/>
                <a:sym typeface="Meiryo"/>
              </a:rPr>
              <a:t>：通知書の確認</a:t>
            </a:r>
            <a:endParaRPr kumimoji="1" lang="ja-JP" altLang="en-US" sz="160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C5090280-F37E-B808-0FC5-47FB1BEFE721}"/>
              </a:ext>
            </a:extLst>
          </p:cNvPr>
          <p:cNvSpPr/>
          <p:nvPr/>
        </p:nvSpPr>
        <p:spPr>
          <a:xfrm>
            <a:off x="1255140" y="1617815"/>
            <a:ext cx="8355932" cy="584775"/>
          </a:xfrm>
          <a:prstGeom prst="rect">
            <a:avLst/>
          </a:prstGeom>
        </p:spPr>
        <p:txBody>
          <a:bodyPr wrap="square">
            <a:spAutoFit/>
          </a:bodyPr>
          <a:lstStyle/>
          <a:p>
            <a:r>
              <a:rPr lang="ja-JP" altLang="en-US" sz="1600" dirty="0">
                <a:solidFill>
                  <a:srgbClr val="333333"/>
                </a:solidFill>
                <a:latin typeface="Meiryo UI" panose="020B0604030504040204" pitchFamily="50" charset="-128"/>
                <a:ea typeface="Meiryo UI" panose="020B0604030504040204" pitchFamily="50" charset="-128"/>
              </a:rPr>
              <a:t>照会を実行することで明細の一覧に「特別徴収税額通知書　〇〇〇〇年」が表示されます。</a:t>
            </a:r>
            <a:endParaRPr lang="en-US" altLang="ja-JP" sz="1600" dirty="0">
              <a:solidFill>
                <a:srgbClr val="333333"/>
              </a:solidFill>
              <a:latin typeface="Meiryo UI" panose="020B0604030504040204" pitchFamily="50" charset="-128"/>
              <a:ea typeface="Meiryo UI" panose="020B0604030504040204" pitchFamily="50" charset="-128"/>
            </a:endParaRPr>
          </a:p>
          <a:p>
            <a:r>
              <a:rPr lang="ja-JP" altLang="en-US" sz="1600" dirty="0">
                <a:solidFill>
                  <a:srgbClr val="333333"/>
                </a:solidFill>
                <a:latin typeface="Meiryo UI" panose="020B0604030504040204" pitchFamily="50" charset="-128"/>
                <a:ea typeface="Meiryo UI" panose="020B0604030504040204" pitchFamily="50" charset="-128"/>
              </a:rPr>
              <a:t>プレビューやダウンロードを行い、通知内容を確認します。</a:t>
            </a:r>
            <a:endParaRPr lang="en-US" altLang="ja-JP" sz="1600" dirty="0">
              <a:solidFill>
                <a:srgbClr val="333333"/>
              </a:solidFill>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A2F77A8D-C606-CE2F-2915-5BA54BD2F04D}"/>
              </a:ext>
            </a:extLst>
          </p:cNvPr>
          <p:cNvGrpSpPr/>
          <p:nvPr/>
        </p:nvGrpSpPr>
        <p:grpSpPr>
          <a:xfrm>
            <a:off x="1975246" y="2515031"/>
            <a:ext cx="8702626" cy="2874278"/>
            <a:chOff x="1789738" y="2304016"/>
            <a:chExt cx="8702626" cy="2874278"/>
          </a:xfrm>
        </p:grpSpPr>
        <p:pic>
          <p:nvPicPr>
            <p:cNvPr id="4" name="図 3"/>
            <p:cNvPicPr>
              <a:picLocks noChangeAspect="1"/>
            </p:cNvPicPr>
            <p:nvPr/>
          </p:nvPicPr>
          <p:blipFill>
            <a:blip r:embed="rId3"/>
            <a:stretch>
              <a:fillRect/>
            </a:stretch>
          </p:blipFill>
          <p:spPr>
            <a:xfrm>
              <a:off x="1789738" y="2304016"/>
              <a:ext cx="8421063" cy="2532855"/>
            </a:xfrm>
            <a:prstGeom prst="rect">
              <a:avLst/>
            </a:prstGeom>
          </p:spPr>
        </p:pic>
        <p:sp>
          <p:nvSpPr>
            <p:cNvPr id="11" name="正方形/長方形 10"/>
            <p:cNvSpPr/>
            <p:nvPr/>
          </p:nvSpPr>
          <p:spPr>
            <a:xfrm>
              <a:off x="4708989" y="4220444"/>
              <a:ext cx="5501811" cy="6164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971788" y="4798150"/>
              <a:ext cx="1520576" cy="380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Meiryo UI" panose="020B0604030504040204" pitchFamily="50" charset="-128"/>
                  <a:ea typeface="Meiryo UI" panose="020B0604030504040204" pitchFamily="50" charset="-128"/>
                </a:rPr>
                <a:t>通知書をクリック</a:t>
              </a:r>
            </a:p>
          </p:txBody>
        </p:sp>
      </p:grpSp>
    </p:spTree>
    <p:extLst>
      <p:ext uri="{BB962C8B-B14F-4D97-AF65-F5344CB8AC3E}">
        <p14:creationId xmlns:p14="http://schemas.microsoft.com/office/powerpoint/2010/main" val="3829141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Google Shape;311;g25ee6ca055f_0_928"/>
          <p:cNvSpPr txBox="1">
            <a:spLocks noGrp="1"/>
          </p:cNvSpPr>
          <p:nvPr>
            <p:ph type="title"/>
          </p:nvPr>
        </p:nvSpPr>
        <p:spPr>
          <a:xfrm>
            <a:off x="575095" y="370605"/>
            <a:ext cx="8229600" cy="634200"/>
          </a:xfrm>
          <a:prstGeom prst="rect">
            <a:avLst/>
          </a:prstGeom>
        </p:spPr>
        <p:txBody>
          <a:bodyPr spcFirstLastPara="1" wrap="square" lIns="91425" tIns="45700" rIns="91425" bIns="45700" anchor="ctr" anchorCtr="0">
            <a:normAutofit/>
          </a:bodyPr>
          <a:lstStyle/>
          <a:p>
            <a:pPr lvl="0"/>
            <a:r>
              <a:rPr lang="ja-JP" altLang="en-US" sz="2400">
                <a:solidFill>
                  <a:srgbClr val="333333"/>
                </a:solidFill>
                <a:latin typeface="Noto Sans JP"/>
              </a:rPr>
              <a:t>納税義務者用</a:t>
            </a:r>
            <a:r>
              <a:rPr lang="ja-JP" altLang="en-US" sz="2500">
                <a:latin typeface="Meiryo UI" panose="020B0604030504040204" pitchFamily="50" charset="-128"/>
                <a:ea typeface="Meiryo UI" panose="020B0604030504040204" pitchFamily="50" charset="-128"/>
              </a:rPr>
              <a:t>データの内容</a:t>
            </a:r>
            <a:endParaRPr sz="2500">
              <a:latin typeface="+mn-ea"/>
              <a:ea typeface="+mn-ea"/>
            </a:endParaRPr>
          </a:p>
        </p:txBody>
      </p:sp>
      <p:sp>
        <p:nvSpPr>
          <p:cNvPr id="312" name="Google Shape;312;g25ee6ca055f_0_928"/>
          <p:cNvSpPr txBox="1">
            <a:spLocks noGrp="1"/>
          </p:cNvSpPr>
          <p:nvPr>
            <p:ph type="sldNum" idx="12"/>
          </p:nvPr>
        </p:nvSpPr>
        <p:spPr>
          <a:xfrm>
            <a:off x="8544272" y="6676072"/>
            <a:ext cx="2133600" cy="187500"/>
          </a:xfrm>
          <a:prstGeom prst="rect">
            <a:avLst/>
          </a:prstGeom>
        </p:spPr>
        <p:txBody>
          <a:bodyPr spcFirstLastPara="1" wrap="square" lIns="91425" tIns="45700" rIns="91425" bIns="45700" anchor="ctr" anchorCtr="0">
            <a:noAutofit/>
          </a:bodyPr>
          <a:lstStyle/>
          <a:p>
            <a:fld id="{00000000-1234-1234-1234-123412341234}" type="slidenum">
              <a:rPr lang="en-US" altLang="ja-JP"/>
              <a:pPr/>
              <a:t>6</a:t>
            </a:fld>
            <a:endParaRPr/>
          </a:p>
        </p:txBody>
      </p:sp>
      <p:sp>
        <p:nvSpPr>
          <p:cNvPr id="2" name="正方形/長方形 1">
            <a:extLst>
              <a:ext uri="{FF2B5EF4-FFF2-40B4-BE49-F238E27FC236}">
                <a16:creationId xmlns:a16="http://schemas.microsoft.com/office/drawing/2014/main" id="{7A608CE5-28C2-2DBA-C08A-3AEAC5297890}"/>
              </a:ext>
            </a:extLst>
          </p:cNvPr>
          <p:cNvSpPr/>
          <p:nvPr/>
        </p:nvSpPr>
        <p:spPr>
          <a:xfrm>
            <a:off x="856371" y="1028204"/>
            <a:ext cx="2285414" cy="397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sym typeface="Meiryo"/>
              </a:rPr>
              <a:t>手順４：通知書の確認</a:t>
            </a:r>
            <a:endParaRPr kumimoji="1" lang="ja-JP" altLang="en-US" sz="1600" dirty="0">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F2AE5920-B75E-DC35-3E60-B88858B80D54}"/>
              </a:ext>
            </a:extLst>
          </p:cNvPr>
          <p:cNvGrpSpPr/>
          <p:nvPr/>
        </p:nvGrpSpPr>
        <p:grpSpPr>
          <a:xfrm>
            <a:off x="2696308" y="1875665"/>
            <a:ext cx="6586891" cy="4516510"/>
            <a:chOff x="2299022" y="1603253"/>
            <a:chExt cx="6984177" cy="4788922"/>
          </a:xfrm>
        </p:grpSpPr>
        <p:pic>
          <p:nvPicPr>
            <p:cNvPr id="3" name="図 2"/>
            <p:cNvPicPr>
              <a:picLocks noChangeAspect="1"/>
            </p:cNvPicPr>
            <p:nvPr/>
          </p:nvPicPr>
          <p:blipFill>
            <a:blip r:embed="rId3"/>
            <a:stretch>
              <a:fillRect/>
            </a:stretch>
          </p:blipFill>
          <p:spPr>
            <a:xfrm>
              <a:off x="2299022" y="1618433"/>
              <a:ext cx="3387607" cy="4773742"/>
            </a:xfrm>
            <a:prstGeom prst="rect">
              <a:avLst/>
            </a:prstGeom>
            <a:ln>
              <a:solidFill>
                <a:schemeClr val="accent1"/>
              </a:solidFill>
            </a:ln>
          </p:spPr>
        </p:pic>
        <p:pic>
          <p:nvPicPr>
            <p:cNvPr id="5" name="図 4"/>
            <p:cNvPicPr>
              <a:picLocks noChangeAspect="1"/>
            </p:cNvPicPr>
            <p:nvPr/>
          </p:nvPicPr>
          <p:blipFill>
            <a:blip r:embed="rId4"/>
            <a:stretch>
              <a:fillRect/>
            </a:stretch>
          </p:blipFill>
          <p:spPr>
            <a:xfrm>
              <a:off x="5940726" y="1603253"/>
              <a:ext cx="3342473" cy="4788922"/>
            </a:xfrm>
            <a:prstGeom prst="rect">
              <a:avLst/>
            </a:prstGeom>
            <a:ln>
              <a:solidFill>
                <a:schemeClr val="accent1"/>
              </a:solidFill>
            </a:ln>
          </p:spPr>
        </p:pic>
      </p:grpSp>
      <p:sp>
        <p:nvSpPr>
          <p:cNvPr id="10" name="Google Shape;311;g25ee6ca055f_0_928"/>
          <p:cNvSpPr txBox="1">
            <a:spLocks/>
          </p:cNvSpPr>
          <p:nvPr/>
        </p:nvSpPr>
        <p:spPr>
          <a:xfrm>
            <a:off x="1158344" y="1468989"/>
            <a:ext cx="8229600" cy="6342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ja-JP" altLang="en-US" sz="1600" dirty="0">
                <a:solidFill>
                  <a:srgbClr val="333333"/>
                </a:solidFill>
                <a:latin typeface="Meiryo UI" panose="020B0604030504040204" pitchFamily="50" charset="-128"/>
                <a:ea typeface="Meiryo UI" panose="020B0604030504040204" pitchFamily="50" charset="-128"/>
              </a:rPr>
              <a:t>通知書のサンプルになります。</a:t>
            </a:r>
            <a:r>
              <a:rPr lang="ja-JP" altLang="en-US" sz="1600" dirty="0">
                <a:latin typeface="Meiryo UI" panose="020B0604030504040204" pitchFamily="50" charset="-128"/>
                <a:ea typeface="Meiryo UI" panose="020B0604030504040204" pitchFamily="50" charset="-128"/>
              </a:rPr>
              <a:t>送付されるものと異なり、</a:t>
            </a:r>
            <a:r>
              <a:rPr lang="en-US" altLang="ja-JP" sz="1600" dirty="0">
                <a:latin typeface="Meiryo UI" panose="020B0604030504040204" pitchFamily="50" charset="-128"/>
                <a:ea typeface="Meiryo UI" panose="020B0604030504040204" pitchFamily="50" charset="-128"/>
              </a:rPr>
              <a:t>A4</a:t>
            </a:r>
            <a:r>
              <a:rPr lang="ja-JP" altLang="en-US" sz="1600" dirty="0">
                <a:latin typeface="Meiryo UI" panose="020B0604030504040204" pitchFamily="50" charset="-128"/>
                <a:ea typeface="Meiryo UI" panose="020B0604030504040204" pitchFamily="50" charset="-128"/>
              </a:rPr>
              <a:t>サイズとなり見やすくなっています。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solidFill>
                <a:srgbClr val="333333"/>
              </a:solidFill>
              <a:latin typeface="Noto Sans JP"/>
            </a:endParaRPr>
          </a:p>
        </p:txBody>
      </p:sp>
    </p:spTree>
    <p:extLst>
      <p:ext uri="{BB962C8B-B14F-4D97-AF65-F5344CB8AC3E}">
        <p14:creationId xmlns:p14="http://schemas.microsoft.com/office/powerpoint/2010/main" val="709243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2745" y="387309"/>
            <a:ext cx="8686800" cy="634082"/>
          </a:xfrm>
        </p:spPr>
        <p:txBody>
          <a:bodyPr>
            <a:normAutofit/>
          </a:bodyPr>
          <a:lstStyle/>
          <a:p>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参考</a:t>
            </a:r>
            <a:r>
              <a:rPr lang="en-US" altLang="ja-JP">
                <a:latin typeface="Meiryo UI" panose="020B0604030504040204" pitchFamily="50" charset="-128"/>
                <a:ea typeface="Meiryo UI" panose="020B0604030504040204" pitchFamily="50" charset="-128"/>
              </a:rPr>
              <a:t>】</a:t>
            </a:r>
            <a:r>
              <a:rPr lang="ja-JP" altLang="en-US">
                <a:latin typeface="Meiryo UI" panose="020B0604030504040204" pitchFamily="50" charset="-128"/>
                <a:ea typeface="Meiryo UI" panose="020B0604030504040204" pitchFamily="50" charset="-128"/>
              </a:rPr>
              <a:t>個人住民税の特別徴収税額通知の電子化について</a:t>
            </a:r>
            <a:endParaRPr kumimoji="1" lang="ja-JP" altLang="en-US">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idx="12"/>
          </p:nvPr>
        </p:nvSpPr>
        <p:spPr>
          <a:xfrm>
            <a:off x="7837145" y="6670633"/>
            <a:ext cx="2844800" cy="187367"/>
          </a:xfrm>
        </p:spPr>
        <p:txBody>
          <a:bodyPr/>
          <a:lstStyle/>
          <a:p>
            <a:fld id="{00000000-1234-1234-1234-123412341234}" type="slidenum">
              <a:rPr lang="en-US" altLang="ja-JP" smtClean="0"/>
              <a:pPr/>
              <a:t>7</a:t>
            </a:fld>
            <a:endParaRPr lang="ja-JP" altLang="en-US"/>
          </a:p>
        </p:txBody>
      </p:sp>
      <p:sp>
        <p:nvSpPr>
          <p:cNvPr id="6" name="タイトル 6">
            <a:extLst>
              <a:ext uri="{FF2B5EF4-FFF2-40B4-BE49-F238E27FC236}">
                <a16:creationId xmlns:a16="http://schemas.microsoft.com/office/drawing/2014/main" id="{6CD65BE6-0E13-4A3A-9260-B25845815077}"/>
              </a:ext>
            </a:extLst>
          </p:cNvPr>
          <p:cNvSpPr txBox="1">
            <a:spLocks/>
          </p:cNvSpPr>
          <p:nvPr/>
        </p:nvSpPr>
        <p:spPr>
          <a:xfrm>
            <a:off x="1966272" y="1045972"/>
            <a:ext cx="8322761" cy="461624"/>
          </a:xfrm>
          <a:prstGeom prst="rect">
            <a:avLst/>
          </a:prstGeom>
          <a:noFill/>
          <a:ln>
            <a:noFill/>
          </a:ln>
        </p:spPr>
        <p:txBody>
          <a:bodyPr spcFirstLastPara="1" wrap="square" lIns="91425" tIns="45700" rIns="91425" bIns="45700" anchor="ctr"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Meiryo"/>
              <a:buNone/>
              <a:defRPr sz="28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ja-JP" altLang="en-US">
              <a:latin typeface="Meiryo UI" panose="020B0604030504040204" pitchFamily="50" charset="-128"/>
              <a:ea typeface="Meiryo UI" panose="020B0604030504040204" pitchFamily="50" charset="-128"/>
            </a:endParaRPr>
          </a:p>
        </p:txBody>
      </p:sp>
      <p:sp>
        <p:nvSpPr>
          <p:cNvPr id="7" name="メモ 6"/>
          <p:cNvSpPr/>
          <p:nvPr/>
        </p:nvSpPr>
        <p:spPr>
          <a:xfrm>
            <a:off x="1611125" y="1749082"/>
            <a:ext cx="8889509" cy="3859784"/>
          </a:xfrm>
          <a:prstGeom prst="foldedCorner">
            <a:avLst>
              <a:gd name="adj" fmla="val 1471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eiryo UI" panose="020B0604030504040204" pitchFamily="50" charset="-128"/>
              <a:ea typeface="Meiryo UI" panose="020B0604030504040204" pitchFamily="50" charset="-128"/>
            </a:endParaRPr>
          </a:p>
        </p:txBody>
      </p:sp>
      <p:sp>
        <p:nvSpPr>
          <p:cNvPr id="8" name="正方形/長方形 7"/>
          <p:cNvSpPr/>
          <p:nvPr/>
        </p:nvSpPr>
        <p:spPr>
          <a:xfrm>
            <a:off x="1659673" y="1785915"/>
            <a:ext cx="8840960" cy="3754874"/>
          </a:xfrm>
          <a:prstGeom prst="rect">
            <a:avLst/>
          </a:prstGeom>
        </p:spPr>
        <p:txBody>
          <a:bodyPr wrap="square">
            <a:spAutoFit/>
          </a:bodyPr>
          <a:lstStyle/>
          <a:p>
            <a:r>
              <a:rPr lang="ja-JP" altLang="en-US">
                <a:latin typeface="Meiryo UI" panose="020B0604030504040204" pitchFamily="50" charset="-128"/>
                <a:ea typeface="Meiryo UI" panose="020B0604030504040204" pitchFamily="50" charset="-128"/>
              </a:rPr>
              <a:t>７ 個人住民税の特別徴収税額通知の電子化</a:t>
            </a:r>
          </a:p>
          <a:p>
            <a:r>
              <a:rPr lang="ja-JP" altLang="en-US">
                <a:latin typeface="Meiryo UI" panose="020B0604030504040204" pitchFamily="50" charset="-128"/>
                <a:ea typeface="Meiryo UI" panose="020B0604030504040204" pitchFamily="50" charset="-128"/>
              </a:rPr>
              <a:t>（地方税）</a:t>
            </a:r>
          </a:p>
          <a:p>
            <a:r>
              <a:rPr lang="ja-JP" altLang="en-US">
                <a:latin typeface="Meiryo UI" panose="020B0604030504040204" pitchFamily="50" charset="-128"/>
                <a:ea typeface="Meiryo UI" panose="020B0604030504040204" pitchFamily="50" charset="-128"/>
              </a:rPr>
              <a:t>個人住民税の特別徴収税額通知について、次の見直しを行う。</a:t>
            </a:r>
          </a:p>
          <a:p>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1</a:t>
            </a:r>
            <a:r>
              <a:rPr lang="ja-JP" altLang="en-US">
                <a:latin typeface="Meiryo UI" panose="020B0604030504040204" pitchFamily="50" charset="-128"/>
                <a:ea typeface="Meiryo UI" panose="020B0604030504040204" pitchFamily="50" charset="-128"/>
              </a:rPr>
              <a:t>）給与所得に係る特別徴収税額通知（特別徴収義務者用）について、</a:t>
            </a:r>
            <a:r>
              <a:rPr lang="en-US" altLang="ja-JP" err="1">
                <a:latin typeface="Meiryo UI" panose="020B0604030504040204" pitchFamily="50" charset="-128"/>
                <a:ea typeface="Meiryo UI" panose="020B0604030504040204" pitchFamily="50" charset="-128"/>
              </a:rPr>
              <a:t>eLTAX</a:t>
            </a:r>
            <a:r>
              <a:rPr lang="ja-JP" altLang="en-US">
                <a:latin typeface="Meiryo UI" panose="020B0604030504040204" pitchFamily="50" charset="-128"/>
                <a:ea typeface="Meiryo UI" panose="020B0604030504040204" pitchFamily="50" charset="-128"/>
              </a:rPr>
              <a:t>を経由して給与支払報告書を提出する特別徴収義務者が申出をしたときは、市町村は、当該通知の内容を</a:t>
            </a:r>
            <a:r>
              <a:rPr lang="en-US" altLang="ja-JP" err="1">
                <a:latin typeface="Meiryo UI" panose="020B0604030504040204" pitchFamily="50" charset="-128"/>
                <a:ea typeface="Meiryo UI" panose="020B0604030504040204" pitchFamily="50" charset="-128"/>
              </a:rPr>
              <a:t>eLTAX</a:t>
            </a:r>
            <a:r>
              <a:rPr lang="ja-JP" altLang="en-US">
                <a:latin typeface="Meiryo UI" panose="020B0604030504040204" pitchFamily="50" charset="-128"/>
                <a:ea typeface="Meiryo UI" panose="020B0604030504040204" pitchFamily="50" charset="-128"/>
              </a:rPr>
              <a:t>を経由し、当該特別徴収義務者に提供しなければならないこととする。</a:t>
            </a:r>
          </a:p>
          <a:p>
            <a:r>
              <a:rPr lang="ja-JP" altLang="en-US">
                <a:latin typeface="Meiryo UI" panose="020B0604030504040204" pitchFamily="50" charset="-128"/>
                <a:ea typeface="Meiryo UI" panose="020B0604030504040204" pitchFamily="50" charset="-128"/>
              </a:rPr>
              <a:t>（注）現在、選択的サービスとして行われている、書面による特別徴収税額通知（特別徴収義務者用）の送付の際の電子データの副本送付は、終了することとする。</a:t>
            </a:r>
          </a:p>
          <a:p>
            <a:endParaRPr lang="en-US" altLang="ja-JP">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2</a:t>
            </a:r>
            <a:r>
              <a:rPr lang="ja-JP" altLang="en-US">
                <a:latin typeface="Meiryo UI" panose="020B0604030504040204" pitchFamily="50" charset="-128"/>
                <a:ea typeface="Meiryo UI" panose="020B0604030504040204" pitchFamily="50" charset="-128"/>
              </a:rPr>
              <a:t>）給与所得に係る特別徴収税額通知（納税義務者用）について、</a:t>
            </a:r>
            <a:r>
              <a:rPr lang="en-US" altLang="ja-JP" err="1">
                <a:latin typeface="Meiryo UI" panose="020B0604030504040204" pitchFamily="50" charset="-128"/>
                <a:ea typeface="Meiryo UI" panose="020B0604030504040204" pitchFamily="50" charset="-128"/>
              </a:rPr>
              <a:t>eLTAX</a:t>
            </a:r>
            <a:r>
              <a:rPr lang="ja-JP" altLang="en-US">
                <a:latin typeface="Meiryo UI" panose="020B0604030504040204" pitchFamily="50" charset="-128"/>
                <a:ea typeface="Meiryo UI" panose="020B0604030504040204" pitchFamily="50" charset="-128"/>
              </a:rPr>
              <a:t>を経由して給与支払報告書を提出する特別徴収義務者であって、個々の納税義務者に当該通知の内容を電磁的方法により提供することができる体制を有する者が申出をしたときは、市町村は、当該通知の内容を</a:t>
            </a:r>
            <a:r>
              <a:rPr lang="en-US" altLang="ja-JP" err="1">
                <a:latin typeface="Meiryo UI" panose="020B0604030504040204" pitchFamily="50" charset="-128"/>
                <a:ea typeface="Meiryo UI" panose="020B0604030504040204" pitchFamily="50" charset="-128"/>
              </a:rPr>
              <a:t>eLTAX</a:t>
            </a:r>
            <a:r>
              <a:rPr lang="ja-JP" altLang="en-US">
                <a:latin typeface="Meiryo UI" panose="020B0604030504040204" pitchFamily="50" charset="-128"/>
                <a:ea typeface="Meiryo UI" panose="020B0604030504040204" pitchFamily="50" charset="-128"/>
              </a:rPr>
              <a:t>を経由して当該特別徴収義務者に提供し、当該特別徴収義務者を経由して納税義務者に提供しなければならないこととする。この場合において、当該特別徴収義務者は、当該通知の内容を電磁的方法により納税義務者に提供するものとする。</a:t>
            </a:r>
          </a:p>
          <a:p>
            <a:endParaRPr lang="en-US" altLang="ja-JP">
              <a:latin typeface="Meiryo UI" panose="020B0604030504040204" pitchFamily="50" charset="-128"/>
              <a:ea typeface="Meiryo UI" panose="020B0604030504040204" pitchFamily="50" charset="-128"/>
            </a:endParaRPr>
          </a:p>
          <a:p>
            <a:r>
              <a:rPr lang="ja-JP" altLang="en-US">
                <a:latin typeface="Meiryo UI" panose="020B0604030504040204" pitchFamily="50" charset="-128"/>
                <a:ea typeface="Meiryo UI" panose="020B0604030504040204" pitchFamily="50" charset="-128"/>
              </a:rPr>
              <a:t>（</a:t>
            </a:r>
            <a:r>
              <a:rPr lang="en-US" altLang="ja-JP">
                <a:latin typeface="Meiryo UI" panose="020B0604030504040204" pitchFamily="50" charset="-128"/>
                <a:ea typeface="Meiryo UI" panose="020B0604030504040204" pitchFamily="50" charset="-128"/>
              </a:rPr>
              <a:t>3</a:t>
            </a:r>
            <a:r>
              <a:rPr lang="ja-JP" altLang="en-US">
                <a:latin typeface="Meiryo UI" panose="020B0604030504040204" pitchFamily="50" charset="-128"/>
                <a:ea typeface="Meiryo UI" panose="020B0604030504040204" pitchFamily="50" charset="-128"/>
              </a:rPr>
              <a:t>）その他所要の措置を講ずる。</a:t>
            </a:r>
          </a:p>
          <a:p>
            <a:r>
              <a:rPr lang="ja-JP" altLang="en-US">
                <a:latin typeface="Meiryo UI" panose="020B0604030504040204" pitchFamily="50" charset="-128"/>
                <a:ea typeface="Meiryo UI" panose="020B0604030504040204" pitchFamily="50" charset="-128"/>
              </a:rPr>
              <a:t>（注）上記の改正は、令和６年度分以後の個人住民税について適用する。</a:t>
            </a:r>
          </a:p>
        </p:txBody>
      </p:sp>
      <p:sp>
        <p:nvSpPr>
          <p:cNvPr id="9" name="正方形/長方形 8"/>
          <p:cNvSpPr/>
          <p:nvPr/>
        </p:nvSpPr>
        <p:spPr>
          <a:xfrm>
            <a:off x="1004066" y="1006302"/>
            <a:ext cx="8629359" cy="369332"/>
          </a:xfrm>
          <a:prstGeom prst="rect">
            <a:avLst/>
          </a:prstGeom>
        </p:spPr>
        <p:txBody>
          <a:bodyPr wrap="square">
            <a:spAutoFit/>
          </a:bodyPr>
          <a:lstStyle/>
          <a:p>
            <a:r>
              <a:rPr lang="ja-JP" altLang="en-US" sz="1800" dirty="0">
                <a:latin typeface="Meiryo UI" panose="020B0604030504040204" pitchFamily="50" charset="-128"/>
                <a:ea typeface="Meiryo UI" panose="020B0604030504040204" pitchFamily="50" charset="-128"/>
              </a:rPr>
              <a:t>（令和</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年度税制改正の大綱（令和</a:t>
            </a:r>
            <a:r>
              <a:rPr lang="en-US" altLang="ja-JP" sz="1800" dirty="0">
                <a:latin typeface="Meiryo UI" panose="020B0604030504040204" pitchFamily="50" charset="-128"/>
                <a:ea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rPr>
              <a:t>年</a:t>
            </a:r>
            <a:r>
              <a:rPr lang="en-US" altLang="ja-JP" sz="1800" dirty="0">
                <a:latin typeface="Meiryo UI" panose="020B0604030504040204" pitchFamily="50" charset="-128"/>
                <a:ea typeface="Meiryo UI" panose="020B0604030504040204" pitchFamily="50" charset="-128"/>
              </a:rPr>
              <a:t>12</a:t>
            </a:r>
            <a:r>
              <a:rPr lang="ja-JP" altLang="en-US" sz="1800" dirty="0">
                <a:latin typeface="Meiryo UI" panose="020B0604030504040204" pitchFamily="50" charset="-128"/>
                <a:ea typeface="Meiryo UI" panose="020B0604030504040204" pitchFamily="50" charset="-128"/>
              </a:rPr>
              <a:t>月</a:t>
            </a:r>
            <a:r>
              <a:rPr lang="en-US" altLang="ja-JP" sz="1800" dirty="0">
                <a:latin typeface="Meiryo UI" panose="020B0604030504040204" pitchFamily="50" charset="-128"/>
                <a:ea typeface="Meiryo UI" panose="020B0604030504040204" pitchFamily="50" charset="-128"/>
              </a:rPr>
              <a:t>21</a:t>
            </a:r>
            <a:r>
              <a:rPr lang="ja-JP" altLang="en-US" sz="1800" dirty="0">
                <a:latin typeface="Meiryo UI" panose="020B0604030504040204" pitchFamily="50" charset="-128"/>
                <a:ea typeface="Meiryo UI" panose="020B0604030504040204" pitchFamily="50" charset="-128"/>
              </a:rPr>
              <a:t>日閣議決定）の関連情報）</a:t>
            </a:r>
          </a:p>
        </p:txBody>
      </p:sp>
      <p:sp>
        <p:nvSpPr>
          <p:cNvPr id="10" name="正方形/長方形 9"/>
          <p:cNvSpPr/>
          <p:nvPr/>
        </p:nvSpPr>
        <p:spPr>
          <a:xfrm>
            <a:off x="8544273" y="1315168"/>
            <a:ext cx="1800493" cy="415498"/>
          </a:xfrm>
          <a:prstGeom prst="rect">
            <a:avLst/>
          </a:prstGeom>
        </p:spPr>
        <p:txBody>
          <a:bodyPr wrap="none">
            <a:spAutoFit/>
          </a:bodyPr>
          <a:lstStyle/>
          <a:p>
            <a:r>
              <a:rPr lang="ja-JP" altLang="en-US" sz="1050">
                <a:latin typeface="Meiryo UI" panose="020B0604030504040204" pitchFamily="50" charset="-128"/>
                <a:ea typeface="Meiryo UI" panose="020B0604030504040204" pitchFamily="50" charset="-128"/>
              </a:rPr>
              <a:t>特別徴収義務者＝事業者</a:t>
            </a:r>
            <a:endParaRPr lang="en-US" altLang="ja-JP" sz="1050">
              <a:latin typeface="Meiryo UI" panose="020B0604030504040204" pitchFamily="50" charset="-128"/>
              <a:ea typeface="Meiryo UI" panose="020B0604030504040204" pitchFamily="50" charset="-128"/>
            </a:endParaRPr>
          </a:p>
          <a:p>
            <a:r>
              <a:rPr lang="ja-JP" altLang="en-US" sz="1050">
                <a:latin typeface="Meiryo UI" panose="020B0604030504040204" pitchFamily="50" charset="-128"/>
                <a:ea typeface="Meiryo UI" panose="020B0604030504040204" pitchFamily="50" charset="-128"/>
              </a:rPr>
              <a:t>納税義務者　　　＝従業員等</a:t>
            </a:r>
          </a:p>
        </p:txBody>
      </p:sp>
    </p:spTree>
    <p:extLst>
      <p:ext uri="{BB962C8B-B14F-4D97-AF65-F5344CB8AC3E}">
        <p14:creationId xmlns:p14="http://schemas.microsoft.com/office/powerpoint/2010/main" val="3096752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875854C-C98D-495C-B27E-43B81D17AB15}"/>
              </a:ext>
            </a:extLst>
          </p:cNvPr>
          <p:cNvSpPr txBox="1"/>
          <p:nvPr/>
        </p:nvSpPr>
        <p:spPr>
          <a:xfrm>
            <a:off x="358412" y="4981592"/>
            <a:ext cx="11181806" cy="1412694"/>
          </a:xfrm>
          <a:prstGeom prst="rect">
            <a:avLst/>
          </a:prstGeom>
          <a:noFill/>
        </p:spPr>
        <p:txBody>
          <a:bodyPr wrap="square" lIns="91440" tIns="45720" rIns="91440" bIns="45720" anchor="t">
            <a:spAutoFit/>
          </a:bodyPr>
          <a:lstStyle/>
          <a:p>
            <a:pPr>
              <a:lnSpc>
                <a:spcPct val="120000"/>
              </a:lnSpc>
            </a:pPr>
            <a:r>
              <a:rPr lang="ja-JP" altLang="en-US" sz="1200" dirty="0">
                <a:latin typeface="メイリオ" panose="020B0604030504040204" pitchFamily="50" charset="-128"/>
                <a:ea typeface="メイリオ" panose="020B0604030504040204" pitchFamily="50" charset="-128"/>
              </a:rPr>
              <a:t>配布したドキュメント内容にかかるディスクレーマー（免責条項）</a:t>
            </a:r>
          </a:p>
          <a:p>
            <a:pPr>
              <a:lnSpc>
                <a:spcPct val="120000"/>
              </a:lnSpc>
            </a:pPr>
            <a:r>
              <a:rPr lang="en-US" altLang="ja-JP" sz="1200" dirty="0">
                <a:latin typeface="メイリオ"/>
                <a:ea typeface="メイリオ"/>
              </a:rPr>
              <a:t>PCA</a:t>
            </a:r>
            <a:r>
              <a:rPr lang="ja-JP" altLang="en-US" sz="1200" dirty="0">
                <a:latin typeface="メイリオ"/>
                <a:ea typeface="メイリオ"/>
              </a:rPr>
              <a:t> </a:t>
            </a:r>
            <a:r>
              <a:rPr lang="en-US" altLang="ja-JP" sz="1200" dirty="0">
                <a:latin typeface="メイリオ"/>
                <a:ea typeface="メイリオ"/>
              </a:rPr>
              <a:t>Hub</a:t>
            </a:r>
            <a:r>
              <a:rPr lang="ja-JP" altLang="en-US" sz="1200" dirty="0">
                <a:latin typeface="メイリオ"/>
                <a:ea typeface="メイリオ"/>
              </a:rPr>
              <a:t> 給与明細をご利用のお客様に限り、当資料の内容を引用し、社内資料・マニュアル等に利用することを許諾します。</a:t>
            </a:r>
          </a:p>
          <a:p>
            <a:pPr>
              <a:lnSpc>
                <a:spcPct val="120000"/>
              </a:lnSpc>
            </a:pPr>
            <a:r>
              <a:rPr lang="ja-JP" altLang="en-US" sz="1200" dirty="0">
                <a:latin typeface="メイリオ"/>
                <a:ea typeface="メイリオ"/>
              </a:rPr>
              <a:t>ただし、当資料を引用された資料について</a:t>
            </a:r>
            <a:r>
              <a:rPr lang="en-US" altLang="ja-JP" sz="1200" dirty="0">
                <a:latin typeface="メイリオ"/>
                <a:ea typeface="メイリオ"/>
              </a:rPr>
              <a:t>PCA</a:t>
            </a:r>
            <a:r>
              <a:rPr lang="ja-JP" altLang="en-US" sz="1200" dirty="0">
                <a:latin typeface="メイリオ"/>
                <a:ea typeface="メイリオ"/>
              </a:rPr>
              <a:t>は、その内容について責任を負いません。</a:t>
            </a:r>
          </a:p>
          <a:p>
            <a:pPr>
              <a:lnSpc>
                <a:spcPct val="120000"/>
              </a:lnSpc>
            </a:pPr>
            <a:r>
              <a:rPr lang="ja-JP" altLang="en-US" sz="1200" dirty="0">
                <a:latin typeface="メイリオ" panose="020B0604030504040204" pitchFamily="50" charset="-128"/>
                <a:ea typeface="メイリオ" panose="020B0604030504040204" pitchFamily="50" charset="-128"/>
              </a:rPr>
              <a:t>内容や画面などは予告無く変更されることがあります。</a:t>
            </a:r>
          </a:p>
          <a:p>
            <a:pPr>
              <a:lnSpc>
                <a:spcPct val="120000"/>
              </a:lnSpc>
            </a:pPr>
            <a:r>
              <a:rPr lang="ja-JP" altLang="en-US" sz="1200" dirty="0">
                <a:latin typeface="メイリオ"/>
                <a:ea typeface="メイリオ"/>
              </a:rPr>
              <a:t>当資料は、</a:t>
            </a:r>
            <a:r>
              <a:rPr lang="en-US" altLang="ja-JP" sz="1200" dirty="0">
                <a:latin typeface="メイリオ"/>
                <a:ea typeface="メイリオ"/>
              </a:rPr>
              <a:t>2026/4/24</a:t>
            </a:r>
            <a:r>
              <a:rPr lang="ja-JP" altLang="en-US" sz="1200" dirty="0">
                <a:latin typeface="メイリオ"/>
                <a:ea typeface="メイリオ"/>
              </a:rPr>
              <a:t>時点の内容となりますが、その内容について責任を負いません。</a:t>
            </a:r>
            <a:endParaRPr lang="en-US" altLang="ja-JP" sz="1200" dirty="0">
              <a:latin typeface="メイリオ" panose="020B0604030504040204" pitchFamily="50" charset="-128"/>
              <a:ea typeface="メイリオ" panose="020B0604030504040204" pitchFamily="50" charset="-128"/>
            </a:endParaRPr>
          </a:p>
          <a:p>
            <a:pPr>
              <a:lnSpc>
                <a:spcPct val="120000"/>
              </a:lnSpc>
            </a:pPr>
            <a:r>
              <a:rPr lang="ja-JP" altLang="en-US" sz="1200" dirty="0">
                <a:latin typeface="メイリオ" panose="020B0604030504040204" pitchFamily="50" charset="-128"/>
                <a:ea typeface="メイリオ" panose="020B0604030504040204" pitchFamily="50" charset="-128"/>
              </a:rPr>
              <a:t>記載されている会社名および商品・製品・サービス名（ロゴマーク等を含む）は、各社の商標または各権利者の登録商標です。</a:t>
            </a:r>
          </a:p>
        </p:txBody>
      </p:sp>
      <p:sp>
        <p:nvSpPr>
          <p:cNvPr id="3" name="テキスト ボックス 2">
            <a:extLst>
              <a:ext uri="{FF2B5EF4-FFF2-40B4-BE49-F238E27FC236}">
                <a16:creationId xmlns:a16="http://schemas.microsoft.com/office/drawing/2014/main" id="{0699BC46-B16D-45DD-AD4B-4F39158761BB}"/>
              </a:ext>
            </a:extLst>
          </p:cNvPr>
          <p:cNvSpPr txBox="1"/>
          <p:nvPr/>
        </p:nvSpPr>
        <p:spPr>
          <a:xfrm>
            <a:off x="0" y="6533213"/>
            <a:ext cx="2577738" cy="261610"/>
          </a:xfrm>
          <a:prstGeom prst="rect">
            <a:avLst/>
          </a:prstGeom>
          <a:noFill/>
        </p:spPr>
        <p:txBody>
          <a:bodyPr wrap="square" lIns="91440" tIns="45720" rIns="91440" bIns="45720" anchor="t">
            <a:spAutoFit/>
          </a:bodyPr>
          <a:lstStyle/>
          <a:p>
            <a:r>
              <a:rPr lang="ja-JP" altLang="en-US" sz="1100">
                <a:solidFill>
                  <a:srgbClr val="5F5F5F"/>
                </a:solidFill>
              </a:rPr>
              <a:t>ファイルバージョン</a:t>
            </a:r>
            <a:r>
              <a:rPr lang="en-US" altLang="ja-JP" sz="1100" dirty="0">
                <a:solidFill>
                  <a:srgbClr val="5F5F5F"/>
                </a:solidFill>
              </a:rPr>
              <a:t> ver1.0_250901</a:t>
            </a:r>
          </a:p>
        </p:txBody>
      </p:sp>
      <p:sp>
        <p:nvSpPr>
          <p:cNvPr id="4" name="スライド番号プレースホルダー 3">
            <a:extLst>
              <a:ext uri="{FF2B5EF4-FFF2-40B4-BE49-F238E27FC236}">
                <a16:creationId xmlns:a16="http://schemas.microsoft.com/office/drawing/2014/main" id="{57FCB4CD-0659-4BA9-BFB7-AF2B95AE8C3D}"/>
              </a:ext>
            </a:extLst>
          </p:cNvPr>
          <p:cNvSpPr>
            <a:spLocks noGrp="1"/>
          </p:cNvSpPr>
          <p:nvPr>
            <p:ph type="sldNum" sz="quarter" idx="12"/>
          </p:nvPr>
        </p:nvSpPr>
        <p:spPr/>
        <p:txBody>
          <a:bodyPr/>
          <a:lstStyle/>
          <a:p>
            <a:fld id="{8DE01AFB-559C-49C2-AF83-836728682562}" type="slidenum">
              <a:rPr kumimoji="1" lang="ja-JP" altLang="en-US" smtClean="0"/>
              <a:t>8</a:t>
            </a:fld>
            <a:endParaRPr kumimoji="1" lang="ja-JP" altLang="en-US"/>
          </a:p>
        </p:txBody>
      </p:sp>
    </p:spTree>
    <p:extLst>
      <p:ext uri="{BB962C8B-B14F-4D97-AF65-F5344CB8AC3E}">
        <p14:creationId xmlns:p14="http://schemas.microsoft.com/office/powerpoint/2010/main" val="3107160448"/>
      </p:ext>
    </p:extLst>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6562</TotalTime>
  <Words>1105</Words>
  <Application>Microsoft Office PowerPoint</Application>
  <PresentationFormat>ワイド画面</PresentationFormat>
  <Paragraphs>81</Paragraphs>
  <Slides>9</Slides>
  <Notes>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メイリオ</vt:lpstr>
      <vt:lpstr>Calibri</vt:lpstr>
      <vt:lpstr>Meiryo UI</vt:lpstr>
      <vt:lpstr>Arial</vt:lpstr>
      <vt:lpstr>Noto Sans JP</vt:lpstr>
      <vt:lpstr>メイリオ</vt:lpstr>
      <vt:lpstr>Roboto</vt:lpstr>
      <vt:lpstr>Office ​​テーマ</vt:lpstr>
      <vt:lpstr>PowerPoint プレゼンテーション</vt:lpstr>
      <vt:lpstr>特別徴収税額通知書とは</vt:lpstr>
      <vt:lpstr>納税義務者用データの通知</vt:lpstr>
      <vt:lpstr>納税義務者用データの照会</vt:lpstr>
      <vt:lpstr>参考：納税義務者用データのパスワード取得</vt:lpstr>
      <vt:lpstr>納税義務者用データの参照</vt:lpstr>
      <vt:lpstr>納税義務者用データの内容</vt:lpstr>
      <vt:lpstr>【参考】個人住民税の特別徴収税額通知の電子化について</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橋詰 研太</dc:creator>
  <cp:lastModifiedBy>橋詰 研太</cp:lastModifiedBy>
  <cp:revision>66</cp:revision>
  <dcterms:created xsi:type="dcterms:W3CDTF">2019-01-21T12:05:50Z</dcterms:created>
  <dcterms:modified xsi:type="dcterms:W3CDTF">2026-04-24T01:25:47Z</dcterms:modified>
</cp:coreProperties>
</file>